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E5985C6-542C-4191-9045-79EF3E48BC38}">
  <a:tblStyle styleId="{BE5985C6-542C-4191-9045-79EF3E48BC3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4FFBA34-8C4B-4D10-A49D-63284BA4B6B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Merriweather-bold.fntdata"/><Relationship Id="rId23" Type="http://schemas.openxmlformats.org/officeDocument/2006/relationships/slide" Target="slides/slide17.xml"/><Relationship Id="rId67" Type="http://schemas.openxmlformats.org/officeDocument/2006/relationships/font" Target="fonts/Merriweather-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Rutina_(C%C3%B3digo_Lyoko)"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3d29e2e26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d29e2e26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23d32c61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23d32c61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3d29e2e26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3d29e2e26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23d32bd4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23d32bd4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23d32c611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23d32c611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23d32c611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23d32c611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d29e2e26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d29e2e26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d29e2e26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d29e2e26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23d32c611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23d32c611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3d29e2e26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d29e2e26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3d29e2e26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3d29e2e26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23d32c6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23d32c6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d29e2e26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d29e2e26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23d32c611_2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23d32c611_2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3d29e2e26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3d29e2e26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3d29e2e26_0_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3d29e2e26_0_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2411ce13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2411ce13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3d29e2e26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d29e2e26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404b6af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404b6af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3d29e2e26_0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3d29e2e26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3d29e2e26_0_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3d29e2e26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3d29e2e26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3d29e2e26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3d29e2e26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3d29e2e26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3e845728d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3e845728d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3d29e2e26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3d29e2e26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3d29e2e26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3d29e2e26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1895fd66a23fc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895fd66a23fc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ddfa30f454b2bb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dfa30f454b2bb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3d29e2e26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3d29e2e26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23d32c611_2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23d32c611_2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3d29e2e26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3d29e2e26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23d32c611_2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23d32c611_2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23c59cf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23c59cf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3d29e2e26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3d29e2e26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240d63c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240d63c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3d29e2e26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3d29e2e26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3d29e2e26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3d29e2e26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3d29e2e26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3d29e2e26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23d32c611_3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23d32c611_3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3d29e2e26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3d29e2e26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highlight>
                  <a:srgbClr val="FFFFFF"/>
                </a:highlight>
              </a:rPr>
              <a:t>El </a:t>
            </a:r>
            <a:r>
              <a:rPr b="1" lang="es" sz="1050">
                <a:highlight>
                  <a:srgbClr val="FFFFFF"/>
                </a:highlight>
              </a:rPr>
              <a:t>background information se utiliza</a:t>
            </a:r>
            <a:r>
              <a:rPr lang="es" sz="1050">
                <a:highlight>
                  <a:srgbClr val="FFFFFF"/>
                </a:highlight>
              </a:rPr>
              <a:t> para </a:t>
            </a:r>
            <a:r>
              <a:rPr b="1" lang="es" sz="1050">
                <a:highlight>
                  <a:srgbClr val="FFFFFF"/>
                </a:highlight>
              </a:rPr>
              <a:t>nombrar</a:t>
            </a:r>
            <a:r>
              <a:rPr lang="es" sz="1050">
                <a:highlight>
                  <a:srgbClr val="FFFFFF"/>
                </a:highlight>
              </a:rPr>
              <a:t> a todos aquellos </a:t>
            </a:r>
            <a:r>
              <a:rPr b="1" lang="es" sz="1050">
                <a:highlight>
                  <a:srgbClr val="FFFFFF"/>
                </a:highlight>
              </a:rPr>
              <a:t>procesos o </a:t>
            </a:r>
            <a:r>
              <a:rPr b="1" lang="es" sz="1050">
                <a:highlight>
                  <a:srgbClr val="FFFFFF"/>
                </a:highlight>
                <a:uFill>
                  <a:noFill/>
                </a:uFill>
                <a:hlinkClick r:id="rId2"/>
              </a:rPr>
              <a:t>rutinas</a:t>
            </a:r>
            <a:r>
              <a:rPr b="1" lang="es" sz="1050">
                <a:highlight>
                  <a:srgbClr val="FFFFFF"/>
                </a:highlight>
              </a:rPr>
              <a:t> de ejecución que se realizarán</a:t>
            </a:r>
            <a:r>
              <a:rPr lang="es" sz="1050">
                <a:highlight>
                  <a:srgbClr val="FFFFFF"/>
                </a:highlight>
              </a:rPr>
              <a:t>.</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Utiliza menos recursos y permite un aumento de la velocidad de procesado.</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También</a:t>
            </a:r>
            <a:r>
              <a:rPr lang="es" sz="1050">
                <a:highlight>
                  <a:srgbClr val="FFFFFF"/>
                </a:highlight>
              </a:rPr>
              <a:t> se dice que cuando el ensamblador deja en blanco la dirección de destino de la instrucción CALL, sabiendo que el vinculador la completará.</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Si un procedimiento que está llamando no está en la biblioteca de enlaces, el vinculador emite un mensaje de error y no genera un archivo ejecutable.</a:t>
            </a:r>
            <a:endParaRPr sz="1050">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23d32c611_3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23d32c611_3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utilidad de enlace (linker utility) puede combinar el archivo objeto con bibliotecas.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3d29e2e26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3d29e2e26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3d29e2e26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3d29e2e26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3d29e2e26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3d29e2e26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3d29e2e26_0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3d29e2e26_0_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23d32c611_3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23d32c611_3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623d32c611_3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23d32c611_3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3d29e2e26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3d29e2e26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05d387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05d387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05d38672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05d38672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3e845728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3e845728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23d32c611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23d32c611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3d29e2e26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3d29e2e26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Mem:Condensadores/Capacitores</a:t>
            </a:r>
            <a:br>
              <a:rPr lang="es"/>
            </a:br>
            <a:r>
              <a:rPr lang="es"/>
              <a:t>Proc:Transistores</a:t>
            </a:r>
            <a:br>
              <a:rPr lang="es"/>
            </a:br>
            <a:r>
              <a:rPr lang="es"/>
              <a:t>LocDeRefer:Temporal y Espacial</a:t>
            </a:r>
            <a:br>
              <a:rPr lang="es"/>
            </a:br>
            <a:r>
              <a:rPr lang="es"/>
              <a:t>When (registros llenos) {datos -&gt; memoria}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23d32c611_3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23d32c611_3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Registros de 64 bits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3d32c611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3d32c611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direccionar por:</a:t>
            </a:r>
            <a:br>
              <a:rPr lang="es"/>
            </a:br>
            <a:r>
              <a:rPr lang="es"/>
              <a:t>32 [d,double]</a:t>
            </a:r>
            <a:br>
              <a:rPr lang="es"/>
            </a:br>
            <a:r>
              <a:rPr lang="es"/>
              <a:t>16 [w,word]</a:t>
            </a:r>
            <a:br>
              <a:rPr lang="es"/>
            </a:br>
            <a:r>
              <a:rPr lang="es"/>
              <a:t>8  bits [b,byte]</a:t>
            </a:r>
            <a:br>
              <a:rPr lang="es"/>
            </a:br>
            <a:r>
              <a:rPr lang="es"/>
              <a:t>(los más bajos)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es.wikipedia.org/wiki/Firmware" TargetMode="External"/><Relationship Id="rId4" Type="http://schemas.openxmlformats.org/officeDocument/2006/relationships/hyperlink" Target="https://es.wikipedia.org/wiki/N%C3%BAcleo_(inform%C3%A1tica)" TargetMode="External"/><Relationship Id="rId5" Type="http://schemas.openxmlformats.org/officeDocument/2006/relationships/hyperlink" Target="https://es.wikipedia.org/wiki/Sistema_operativ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7.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COMPONENTES LÓGICOS-DIGITALES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UNIDAD II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1.3.2 Other Registers</a:t>
            </a:r>
            <a:endParaRPr/>
          </a:p>
        </p:txBody>
      </p:sp>
      <p:pic>
        <p:nvPicPr>
          <p:cNvPr id="136" name="Google Shape;136;p22"/>
          <p:cNvPicPr preferRelativeResize="0"/>
          <p:nvPr/>
        </p:nvPicPr>
        <p:blipFill>
          <a:blip r:embed="rId3">
            <a:alphaModFix/>
          </a:blip>
          <a:stretch>
            <a:fillRect/>
          </a:stretch>
        </p:blipFill>
        <p:spPr>
          <a:xfrm>
            <a:off x="311725" y="1313525"/>
            <a:ext cx="1721125" cy="3475026"/>
          </a:xfrm>
          <a:prstGeom prst="rect">
            <a:avLst/>
          </a:prstGeom>
          <a:noFill/>
          <a:ln>
            <a:noFill/>
          </a:ln>
        </p:spPr>
      </p:pic>
      <p:sp>
        <p:nvSpPr>
          <p:cNvPr id="137" name="Google Shape;137;p22"/>
          <p:cNvSpPr txBox="1"/>
          <p:nvPr/>
        </p:nvSpPr>
        <p:spPr>
          <a:xfrm>
            <a:off x="2262075" y="1656025"/>
            <a:ext cx="2697900" cy="138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Roboto"/>
                <a:ea typeface="Roboto"/>
                <a:cs typeface="Roboto"/>
                <a:sym typeface="Roboto"/>
              </a:rPr>
              <a:t>Other Registers tienen un significado especial. Algunos tienen importancia en todo el sistema y por ello no pueden ser modificados excepto por el sistema operativo.</a:t>
            </a:r>
            <a:endParaRPr>
              <a:latin typeface="Roboto"/>
              <a:ea typeface="Roboto"/>
              <a:cs typeface="Roboto"/>
              <a:sym typeface="Roboto"/>
            </a:endParaRPr>
          </a:p>
        </p:txBody>
      </p:sp>
      <p:sp>
        <p:nvSpPr>
          <p:cNvPr id="138" name="Google Shape;138;p22"/>
          <p:cNvSpPr txBox="1"/>
          <p:nvPr/>
        </p:nvSpPr>
        <p:spPr>
          <a:xfrm>
            <a:off x="5704350" y="1656025"/>
            <a:ext cx="2830800" cy="220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Roboto"/>
                <a:ea typeface="Roboto"/>
                <a:cs typeface="Roboto"/>
                <a:sym typeface="Roboto"/>
              </a:rPr>
              <a:t>Un programador tiene acceso al registro rip. Es un registro de 64 bits, que siempre almacena una dirección de</a:t>
            </a:r>
            <a:endParaRPr>
              <a:latin typeface="Roboto"/>
              <a:ea typeface="Roboto"/>
              <a:cs typeface="Roboto"/>
              <a:sym typeface="Roboto"/>
            </a:endParaRPr>
          </a:p>
          <a:p>
            <a:pPr indent="0" lvl="0" marL="0" rtl="0" algn="just">
              <a:spcBef>
                <a:spcPts val="0"/>
              </a:spcBef>
              <a:spcAft>
                <a:spcPts val="0"/>
              </a:spcAft>
              <a:buNone/>
            </a:pPr>
            <a:r>
              <a:rPr lang="es">
                <a:latin typeface="Roboto"/>
                <a:ea typeface="Roboto"/>
                <a:cs typeface="Roboto"/>
                <a:sym typeface="Roboto"/>
              </a:rPr>
              <a:t>siguiente instrucción a ejecutar.</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s">
                <a:latin typeface="Roboto"/>
                <a:ea typeface="Roboto"/>
                <a:cs typeface="Roboto"/>
                <a:sym typeface="Roboto"/>
              </a:rPr>
              <a:t>Las instrucciones de ramificación (por ejemplo, jmp) de hecho lo están modificando. Entonces, cada vez que</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la instrucción se está ejecutando, rip almacena la dirección de la siguiente instrucción que se ejecutará.</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nvSpPr>
        <p:spPr>
          <a:xfrm>
            <a:off x="374050" y="1441025"/>
            <a:ext cx="2709900" cy="3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Otro registro accesible se llama rflags. Almacena marcas, que reflejan el estado actual del programa.</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Por ejemplo, cuál fue el resultado de la última instrucción aritmética: si fue negativa, si ocurrió un overflow.</a:t>
            </a:r>
            <a:endParaRPr>
              <a:latin typeface="Roboto"/>
              <a:ea typeface="Roboto"/>
              <a:cs typeface="Roboto"/>
              <a:sym typeface="Roboto"/>
            </a:endParaRPr>
          </a:p>
          <a:p>
            <a:pPr indent="0" lvl="0" marL="0" rtl="0" algn="l">
              <a:lnSpc>
                <a:spcPct val="115000"/>
              </a:lnSpc>
              <a:spcBef>
                <a:spcPts val="0"/>
              </a:spcBef>
              <a:spcAft>
                <a:spcPts val="0"/>
              </a:spcAft>
              <a:buNone/>
            </a:pPr>
            <a:r>
              <a:rPr lang="es">
                <a:latin typeface="Roboto"/>
                <a:ea typeface="Roboto"/>
                <a:cs typeface="Roboto"/>
                <a:sym typeface="Roboto"/>
              </a:rPr>
              <a:t>Sus partes más pequeñas se llaman eflags (32 bits) y flags (16 bits).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44" name="Google Shape;144;p23"/>
          <p:cNvSpPr txBox="1"/>
          <p:nvPr/>
        </p:nvSpPr>
        <p:spPr>
          <a:xfrm>
            <a:off x="4476125" y="1585925"/>
            <a:ext cx="3995700" cy="28479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Roboto"/>
              <a:buChar char="●"/>
            </a:pPr>
            <a:r>
              <a:rPr lang="es">
                <a:latin typeface="Roboto"/>
                <a:ea typeface="Roboto"/>
                <a:cs typeface="Roboto"/>
                <a:sym typeface="Roboto"/>
              </a:rPr>
              <a:t>Además de estos registros centrales, también hay registros utilizados por instrucciones que trabajan con float o instrucciones paralelas especiales capaces de realizar acciones similares en múltiples pares de</a:t>
            </a:r>
            <a:endParaRPr>
              <a:latin typeface="Roboto"/>
              <a:ea typeface="Roboto"/>
              <a:cs typeface="Roboto"/>
              <a:sym typeface="Roboto"/>
            </a:endParaRPr>
          </a:p>
          <a:p>
            <a:pPr indent="0" lvl="0" marL="457200" rtl="0" algn="just">
              <a:spcBef>
                <a:spcPts val="0"/>
              </a:spcBef>
              <a:spcAft>
                <a:spcPts val="0"/>
              </a:spcAft>
              <a:buNone/>
            </a:pPr>
            <a:r>
              <a:rPr lang="es">
                <a:latin typeface="Roboto"/>
                <a:ea typeface="Roboto"/>
                <a:cs typeface="Roboto"/>
                <a:sym typeface="Roboto"/>
              </a:rPr>
              <a:t>operandos al mismo tiempo.</a:t>
            </a:r>
            <a:endParaRPr>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s">
                <a:latin typeface="Roboto"/>
                <a:ea typeface="Roboto"/>
                <a:cs typeface="Roboto"/>
                <a:sym typeface="Roboto"/>
              </a:rPr>
              <a:t>Estas instrucciones se usan a menudo con fines multimedia (ayudan a acelerar</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          algoritmos de decodificación multimedia).</a:t>
            </a:r>
            <a:endParaRPr>
              <a:latin typeface="Roboto"/>
              <a:ea typeface="Roboto"/>
              <a:cs typeface="Roboto"/>
              <a:sym typeface="Roboto"/>
            </a:endParaRPr>
          </a:p>
          <a:p>
            <a:pPr indent="0" lvl="0" marL="0" rtl="0" algn="just">
              <a:lnSpc>
                <a:spcPct val="115000"/>
              </a:lnSpc>
              <a:spcBef>
                <a:spcPts val="0"/>
              </a:spcBef>
              <a:spcAft>
                <a:spcPts val="0"/>
              </a:spcAft>
              <a:buNone/>
            </a:pPr>
            <a:r>
              <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s">
                <a:latin typeface="Roboto"/>
                <a:ea typeface="Roboto"/>
                <a:cs typeface="Roboto"/>
                <a:sym typeface="Roboto"/>
              </a:rPr>
              <a:t>Los registros correspondientes son de 128 bits de ancho y se denominan xmm0 - xmm15.</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1.3.3 System Registers</a:t>
            </a:r>
            <a:endParaRPr/>
          </a:p>
        </p:txBody>
      </p:sp>
      <p:sp>
        <p:nvSpPr>
          <p:cNvPr id="150" name="Google Shape;150;p24"/>
          <p:cNvSpPr txBox="1"/>
          <p:nvPr/>
        </p:nvSpPr>
        <p:spPr>
          <a:xfrm>
            <a:off x="471500" y="1398250"/>
            <a:ext cx="2786400" cy="3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Algunos registros </a:t>
            </a:r>
            <a:r>
              <a:rPr lang="es">
                <a:latin typeface="Roboto"/>
                <a:ea typeface="Roboto"/>
                <a:cs typeface="Roboto"/>
                <a:sym typeface="Roboto"/>
              </a:rPr>
              <a:t>están</a:t>
            </a:r>
            <a:r>
              <a:rPr lang="es">
                <a:latin typeface="Roboto"/>
                <a:ea typeface="Roboto"/>
                <a:cs typeface="Roboto"/>
                <a:sym typeface="Roboto"/>
              </a:rPr>
              <a:t> diseñados </a:t>
            </a:r>
            <a:r>
              <a:rPr lang="es">
                <a:latin typeface="Roboto"/>
                <a:ea typeface="Roboto"/>
                <a:cs typeface="Roboto"/>
                <a:sym typeface="Roboto"/>
              </a:rPr>
              <a:t>específicamente</a:t>
            </a:r>
            <a:r>
              <a:rPr lang="es">
                <a:latin typeface="Roboto"/>
                <a:ea typeface="Roboto"/>
                <a:cs typeface="Roboto"/>
                <a:sym typeface="Roboto"/>
              </a:rPr>
              <a:t> para uso del S.O. Estos registros no guardan </a:t>
            </a:r>
            <a:r>
              <a:rPr lang="es">
                <a:latin typeface="Roboto"/>
                <a:ea typeface="Roboto"/>
                <a:cs typeface="Roboto"/>
                <a:sym typeface="Roboto"/>
              </a:rPr>
              <a:t>ningún</a:t>
            </a:r>
            <a:r>
              <a:rPr lang="es">
                <a:latin typeface="Roboto"/>
                <a:ea typeface="Roboto"/>
                <a:cs typeface="Roboto"/>
                <a:sym typeface="Roboto"/>
              </a:rPr>
              <a:t> valor computacional, estos registros guardan información requerida para el sistema.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Es muy importante que estos registros no los pueda modificar ninguna </a:t>
            </a:r>
            <a:r>
              <a:rPr lang="es">
                <a:latin typeface="Roboto"/>
                <a:ea typeface="Roboto"/>
                <a:cs typeface="Roboto"/>
                <a:sym typeface="Roboto"/>
              </a:rPr>
              <a:t>aplicación.</a:t>
            </a:r>
            <a:r>
              <a:rPr lang="e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51" name="Google Shape;151;p24"/>
          <p:cNvSpPr txBox="1"/>
          <p:nvPr/>
        </p:nvSpPr>
        <p:spPr>
          <a:xfrm>
            <a:off x="4664100" y="1877625"/>
            <a:ext cx="42147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Registros:</a:t>
            </a:r>
            <a:endParaRPr sz="1800">
              <a:latin typeface="Roboto"/>
              <a:ea typeface="Roboto"/>
              <a:cs typeface="Roboto"/>
              <a:sym typeface="Roboto"/>
            </a:endParaRPr>
          </a:p>
        </p:txBody>
      </p:sp>
      <p:sp>
        <p:nvSpPr>
          <p:cNvPr id="152" name="Google Shape;152;p24"/>
          <p:cNvSpPr txBox="1"/>
          <p:nvPr/>
        </p:nvSpPr>
        <p:spPr>
          <a:xfrm>
            <a:off x="4664100" y="2257150"/>
            <a:ext cx="3845100" cy="244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cr0,cr4= Guardan “flags” relacionado a diferentes modos del procesador y memoria virtual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cr2,cr3= Usados para soportar memoria virtual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cr8(trp)= Realiza una </a:t>
            </a:r>
            <a:r>
              <a:rPr lang="es">
                <a:latin typeface="Roboto"/>
                <a:ea typeface="Roboto"/>
                <a:cs typeface="Roboto"/>
                <a:sym typeface="Roboto"/>
              </a:rPr>
              <a:t>afinación</a:t>
            </a:r>
            <a:r>
              <a:rPr lang="es">
                <a:latin typeface="Roboto"/>
                <a:ea typeface="Roboto"/>
                <a:cs typeface="Roboto"/>
                <a:sym typeface="Roboto"/>
              </a:rPr>
              <a:t> del mecanismo de interruptores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nvSpPr>
        <p:spPr>
          <a:xfrm>
            <a:off x="766800" y="1363875"/>
            <a:ext cx="42147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Registros:</a:t>
            </a:r>
            <a:endParaRPr sz="1800">
              <a:latin typeface="Roboto"/>
              <a:ea typeface="Roboto"/>
              <a:cs typeface="Roboto"/>
              <a:sym typeface="Roboto"/>
            </a:endParaRPr>
          </a:p>
        </p:txBody>
      </p:sp>
      <p:sp>
        <p:nvSpPr>
          <p:cNvPr id="159" name="Google Shape;159;p25"/>
          <p:cNvSpPr txBox="1"/>
          <p:nvPr/>
        </p:nvSpPr>
        <p:spPr>
          <a:xfrm>
            <a:off x="766800" y="1793175"/>
            <a:ext cx="4993200" cy="274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efer= Registro de “flags” que controlan el modo del procesador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idtr= </a:t>
            </a:r>
            <a:r>
              <a:rPr lang="es">
                <a:latin typeface="Roboto"/>
                <a:ea typeface="Roboto"/>
                <a:cs typeface="Roboto"/>
                <a:sym typeface="Roboto"/>
              </a:rPr>
              <a:t>Almacena la dirección de memoria</a:t>
            </a:r>
            <a:r>
              <a:rPr lang="es">
                <a:latin typeface="Roboto"/>
                <a:ea typeface="Roboto"/>
                <a:cs typeface="Roboto"/>
                <a:sym typeface="Roboto"/>
              </a:rPr>
              <a:t> del interruptor </a:t>
            </a:r>
            <a:r>
              <a:rPr lang="es">
                <a:latin typeface="Roboto"/>
                <a:ea typeface="Roboto"/>
                <a:cs typeface="Roboto"/>
                <a:sym typeface="Roboto"/>
              </a:rPr>
              <a:t>descripción</a:t>
            </a:r>
            <a:r>
              <a:rPr lang="es">
                <a:latin typeface="Roboto"/>
                <a:ea typeface="Roboto"/>
                <a:cs typeface="Roboto"/>
                <a:sym typeface="Roboto"/>
              </a:rPr>
              <a:t> tabla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gdtr y ldtr=</a:t>
            </a:r>
            <a:r>
              <a:rPr lang="es">
                <a:latin typeface="Roboto"/>
                <a:ea typeface="Roboto"/>
                <a:cs typeface="Roboto"/>
                <a:sym typeface="Roboto"/>
              </a:rPr>
              <a:t> Almacena la dirección de memoria de las tablas descriptivas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cs,ds,ss,es,gs,fs= “Segment Register” se implementan en el modo privilegiado del procesador.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Descomposición de los registros rsi y rdi</a:t>
            </a:r>
            <a:endParaRPr/>
          </a:p>
        </p:txBody>
      </p:sp>
      <p:pic>
        <p:nvPicPr>
          <p:cNvPr id="165" name="Google Shape;165;p26"/>
          <p:cNvPicPr preferRelativeResize="0"/>
          <p:nvPr/>
        </p:nvPicPr>
        <p:blipFill rotWithShape="1">
          <a:blip r:embed="rId3">
            <a:alphaModFix/>
          </a:blip>
          <a:srcRect b="21602" l="18404" r="16355" t="18556"/>
          <a:stretch/>
        </p:blipFill>
        <p:spPr>
          <a:xfrm>
            <a:off x="997475" y="1394350"/>
            <a:ext cx="7056000" cy="364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Descomposición de los registros rsp y rbp</a:t>
            </a:r>
            <a:endParaRPr/>
          </a:p>
        </p:txBody>
      </p:sp>
      <p:pic>
        <p:nvPicPr>
          <p:cNvPr id="171" name="Google Shape;171;p27"/>
          <p:cNvPicPr preferRelativeResize="0"/>
          <p:nvPr/>
        </p:nvPicPr>
        <p:blipFill rotWithShape="1">
          <a:blip r:embed="rId3">
            <a:alphaModFix/>
          </a:blip>
          <a:srcRect b="24745" l="15207" r="10098" t="3446"/>
          <a:stretch/>
        </p:blipFill>
        <p:spPr>
          <a:xfrm>
            <a:off x="1027263" y="1267350"/>
            <a:ext cx="7089514" cy="38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4.1 Caching</a:t>
            </a:r>
            <a:endParaRPr/>
          </a:p>
        </p:txBody>
      </p:sp>
      <p:pic>
        <p:nvPicPr>
          <p:cNvPr id="177" name="Google Shape;177;p28"/>
          <p:cNvPicPr preferRelativeResize="0"/>
          <p:nvPr/>
        </p:nvPicPr>
        <p:blipFill>
          <a:blip r:embed="rId3">
            <a:alphaModFix/>
          </a:blip>
          <a:stretch>
            <a:fillRect/>
          </a:stretch>
        </p:blipFill>
        <p:spPr>
          <a:xfrm>
            <a:off x="1037775" y="3572725"/>
            <a:ext cx="7068524" cy="1570775"/>
          </a:xfrm>
          <a:prstGeom prst="rect">
            <a:avLst/>
          </a:prstGeom>
          <a:noFill/>
          <a:ln>
            <a:noFill/>
          </a:ln>
        </p:spPr>
      </p:pic>
      <p:sp>
        <p:nvSpPr>
          <p:cNvPr id="178" name="Google Shape;178;p28"/>
          <p:cNvSpPr txBox="1"/>
          <p:nvPr/>
        </p:nvSpPr>
        <p:spPr>
          <a:xfrm>
            <a:off x="537300" y="1308925"/>
            <a:ext cx="8069400" cy="22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Internet es un gran almacenamiento de datos. Puede acceder a cualquier parte, pero el retraso después de realizar una consulta puede ser significativo y para suavizar su experiencia de navegación el navegador web almacena en caché las páginas web y sus elementos (imágenes, hojas de estilo, etc.).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El navegador guarda los datos en el disco duro o en la RAM (memoria de acceso aleatorio) para dar mucho acceso más rápido a una copia local.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El mecanismo de memoria virtual nos permite, entre otras cosas, utilizar la memoria física como caché para fragmentos de código de programa y datos.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4.2 Motivation</a:t>
            </a:r>
            <a:endParaRPr/>
          </a:p>
        </p:txBody>
      </p:sp>
      <p:sp>
        <p:nvSpPr>
          <p:cNvPr id="184" name="Google Shape;184;p29"/>
          <p:cNvSpPr txBox="1"/>
          <p:nvPr/>
        </p:nvSpPr>
        <p:spPr>
          <a:xfrm>
            <a:off x="500397" y="1697648"/>
            <a:ext cx="8143200" cy="53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100">
                <a:solidFill>
                  <a:srgbClr val="222222"/>
                </a:solidFill>
                <a:highlight>
                  <a:srgbClr val="F8F9FA"/>
                </a:highlight>
              </a:rPr>
              <a:t>En un sistema multitarea, se requiere un marco que soporte un ejecución de múltiples programas en paralelo. En este caso, un sistema operativo necesita algún tipo de gestión de la memoria para hacer frente a los siguientes desafíos:</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a:p>
            <a:pPr indent="0" lvl="0" marL="0" rtl="0" algn="just">
              <a:spcBef>
                <a:spcPts val="0"/>
              </a:spcBef>
              <a:spcAft>
                <a:spcPts val="0"/>
              </a:spcAft>
              <a:buNone/>
            </a:pPr>
            <a:r>
              <a:rPr lang="es" sz="2100">
                <a:solidFill>
                  <a:srgbClr val="222222"/>
                </a:solidFill>
                <a:highlight>
                  <a:srgbClr val="F8F9FA"/>
                </a:highlight>
              </a:rPr>
              <a:t>-Ejecutar programas de tamaño arbitrario (incluso mayor que el tamaño de la memoria física).</a:t>
            </a:r>
            <a:endParaRPr sz="2100">
              <a:solidFill>
                <a:srgbClr val="222222"/>
              </a:solidFill>
              <a:highlight>
                <a:srgbClr val="F8F9FA"/>
              </a:highlight>
            </a:endParaRPr>
          </a:p>
          <a:p>
            <a:pPr indent="0" lvl="0" marL="0" marR="38100" rtl="0" algn="l">
              <a:lnSpc>
                <a:spcPct val="128571"/>
              </a:lnSpc>
              <a:spcBef>
                <a:spcPts val="0"/>
              </a:spcBef>
              <a:spcAft>
                <a:spcPts val="0"/>
              </a:spcAft>
              <a:buNone/>
            </a:pPr>
            <a:r>
              <a:rPr lang="es" sz="2100">
                <a:solidFill>
                  <a:srgbClr val="222222"/>
                </a:solidFill>
                <a:highlight>
                  <a:srgbClr val="F8F9FA"/>
                </a:highlight>
              </a:rPr>
              <a:t>-Tener varios programas en la memoria al mismo tiempo.</a:t>
            </a:r>
            <a:endParaRPr sz="2100">
              <a:solidFill>
                <a:srgbClr val="222222"/>
              </a:solidFill>
              <a:highlight>
                <a:srgbClr val="F8F9FA"/>
              </a:highlight>
            </a:endParaRPr>
          </a:p>
          <a:p>
            <a:pPr indent="0" lvl="0" marL="0" marR="38100" rtl="0" algn="l">
              <a:lnSpc>
                <a:spcPct val="128571"/>
              </a:lnSpc>
              <a:spcBef>
                <a:spcPts val="0"/>
              </a:spcBef>
              <a:spcAft>
                <a:spcPts val="0"/>
              </a:spcAft>
              <a:buNone/>
            </a:pPr>
            <a:r>
              <a:rPr lang="es" sz="2100">
                <a:solidFill>
                  <a:srgbClr val="222222"/>
                </a:solidFill>
                <a:highlight>
                  <a:srgbClr val="F8F9FA"/>
                </a:highlight>
              </a:rPr>
              <a:t>-Almacenar programas en cualquier lugar de la memoria física</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rtl="0" algn="just">
              <a:spcBef>
                <a:spcPts val="0"/>
              </a:spcBef>
              <a:spcAft>
                <a:spcPts val="0"/>
              </a:spcAft>
              <a:buNone/>
            </a:pPr>
            <a:r>
              <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4.2 Motivation</a:t>
            </a:r>
            <a:endParaRPr/>
          </a:p>
        </p:txBody>
      </p:sp>
      <p:sp>
        <p:nvSpPr>
          <p:cNvPr id="190" name="Google Shape;190;p30"/>
          <p:cNvSpPr txBox="1"/>
          <p:nvPr/>
        </p:nvSpPr>
        <p:spPr>
          <a:xfrm>
            <a:off x="496125" y="1360375"/>
            <a:ext cx="8191200" cy="18318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s" sz="2100">
                <a:solidFill>
                  <a:srgbClr val="222222"/>
                </a:solidFill>
                <a:highlight>
                  <a:srgbClr val="F8F9FA"/>
                </a:highlight>
              </a:rPr>
              <a:t>-Liberar a los programadores de las tareas de administración de memoria tanto como sea posible.</a:t>
            </a:r>
            <a:endParaRPr sz="2100">
              <a:solidFill>
                <a:srgbClr val="222222"/>
              </a:solidFill>
              <a:highlight>
                <a:srgbClr val="F8F9FA"/>
              </a:highlight>
            </a:endParaRPr>
          </a:p>
          <a:p>
            <a:pPr indent="0" lvl="0" marL="0" marR="38100" rtl="0" algn="just">
              <a:lnSpc>
                <a:spcPct val="128571"/>
              </a:lnSpc>
              <a:spcBef>
                <a:spcPts val="0"/>
              </a:spcBef>
              <a:spcAft>
                <a:spcPts val="0"/>
              </a:spcAft>
              <a:buNone/>
            </a:pPr>
            <a:r>
              <a:rPr lang="es" sz="2100">
                <a:solidFill>
                  <a:srgbClr val="222222"/>
                </a:solidFill>
                <a:highlight>
                  <a:srgbClr val="F8F9FA"/>
                </a:highlight>
              </a:rPr>
              <a:t>-Uso efectivo de datos y códigos compartidos.</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4.3 Address Spaces</a:t>
            </a:r>
            <a:endParaRPr/>
          </a:p>
        </p:txBody>
      </p:sp>
      <p:sp>
        <p:nvSpPr>
          <p:cNvPr id="196" name="Google Shape;196;p31"/>
          <p:cNvSpPr txBox="1"/>
          <p:nvPr/>
        </p:nvSpPr>
        <p:spPr>
          <a:xfrm>
            <a:off x="330625" y="1234541"/>
            <a:ext cx="8482800" cy="35022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s" sz="2100">
                <a:solidFill>
                  <a:srgbClr val="222222"/>
                </a:solidFill>
                <a:highlight>
                  <a:srgbClr val="F8F9FA"/>
                </a:highlight>
              </a:rPr>
              <a:t>El espacio de direcciones es un rango de direcciones. Vemos dos tipos de espacios de direcciones:</a:t>
            </a:r>
            <a:endParaRPr sz="2100">
              <a:solidFill>
                <a:srgbClr val="222222"/>
              </a:solidFill>
              <a:highlight>
                <a:srgbClr val="F8F9FA"/>
              </a:highlight>
            </a:endParaRPr>
          </a:p>
          <a:p>
            <a:pPr indent="-361950" lvl="0" marL="457200" marR="38100" rtl="0" algn="just">
              <a:lnSpc>
                <a:spcPct val="128571"/>
              </a:lnSpc>
              <a:spcBef>
                <a:spcPts val="0"/>
              </a:spcBef>
              <a:spcAft>
                <a:spcPts val="0"/>
              </a:spcAft>
              <a:buClr>
                <a:srgbClr val="222222"/>
              </a:buClr>
              <a:buSzPts val="2100"/>
              <a:buChar char="●"/>
            </a:pPr>
            <a:r>
              <a:rPr lang="es" sz="2100">
                <a:solidFill>
                  <a:srgbClr val="222222"/>
                </a:solidFill>
                <a:highlight>
                  <a:srgbClr val="F8F9FA"/>
                </a:highlight>
              </a:rPr>
              <a:t>Dirección física, que se utiliza para acceder a los bytes en el hardware real. Hay una cierta capacidad de memoria que un procesador no puede exceder. </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Por ejemplo, un sistema de 32 bits no puede abordar más de 4 GB de memoria por proceso, porque 232 direcciones diferentes corresponden aproximadamente a 4 GB de memoria direccionada. </a:t>
            </a:r>
            <a:endParaRPr sz="2100">
              <a:solidFill>
                <a:srgbClr val="222222"/>
              </a:solidFill>
              <a:highlight>
                <a:srgbClr val="F8F9FA"/>
              </a:highlight>
            </a:endParaRPr>
          </a:p>
          <a:p>
            <a:pPr indent="0" lvl="0" marL="457200" marR="38100" rtl="0" algn="just">
              <a:lnSpc>
                <a:spcPct val="128571"/>
              </a:lnSpc>
              <a:spcBef>
                <a:spcPts val="0"/>
              </a:spcBef>
              <a:spcAft>
                <a:spcPts val="0"/>
              </a:spcAft>
              <a:buNone/>
            </a:pPr>
            <a:r>
              <a:t/>
            </a:r>
            <a:endParaRPr sz="2100">
              <a:solidFill>
                <a:srgbClr val="222222"/>
              </a:solidFill>
              <a:highlight>
                <a:srgbClr val="F8F9FA"/>
              </a:highlight>
            </a:endParaRPr>
          </a:p>
          <a:p>
            <a:pPr indent="0" lvl="0" marL="0" marR="38100" rtl="0" algn="just">
              <a:lnSpc>
                <a:spcPct val="128571"/>
              </a:lnSpc>
              <a:spcBef>
                <a:spcPts val="0"/>
              </a:spcBef>
              <a:spcAft>
                <a:spcPts val="0"/>
              </a:spcAft>
              <a:buNone/>
            </a:pPr>
            <a:r>
              <a:t/>
            </a:r>
            <a:endParaRPr sz="2100">
              <a:solidFill>
                <a:srgbClr val="222222"/>
              </a:solidFill>
              <a:highlight>
                <a:srgbClr val="F8F9FA"/>
              </a:highlight>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46.1 Basic Gates</a:t>
            </a:r>
            <a:endParaRPr/>
          </a:p>
        </p:txBody>
      </p:sp>
      <p:pic>
        <p:nvPicPr>
          <p:cNvPr id="71" name="Google Shape;71;p14"/>
          <p:cNvPicPr preferRelativeResize="0"/>
          <p:nvPr/>
        </p:nvPicPr>
        <p:blipFill>
          <a:blip r:embed="rId3">
            <a:alphaModFix/>
          </a:blip>
          <a:stretch>
            <a:fillRect/>
          </a:stretch>
        </p:blipFill>
        <p:spPr>
          <a:xfrm>
            <a:off x="235750" y="1781175"/>
            <a:ext cx="1952625" cy="790575"/>
          </a:xfrm>
          <a:prstGeom prst="rect">
            <a:avLst/>
          </a:prstGeom>
          <a:noFill/>
          <a:ln>
            <a:noFill/>
          </a:ln>
        </p:spPr>
      </p:pic>
      <p:pic>
        <p:nvPicPr>
          <p:cNvPr id="72" name="Google Shape;72;p14"/>
          <p:cNvPicPr preferRelativeResize="0"/>
          <p:nvPr/>
        </p:nvPicPr>
        <p:blipFill>
          <a:blip r:embed="rId4">
            <a:alphaModFix/>
          </a:blip>
          <a:stretch>
            <a:fillRect/>
          </a:stretch>
        </p:blipFill>
        <p:spPr>
          <a:xfrm>
            <a:off x="3733825" y="1781175"/>
            <a:ext cx="1876425" cy="714375"/>
          </a:xfrm>
          <a:prstGeom prst="rect">
            <a:avLst/>
          </a:prstGeom>
          <a:noFill/>
          <a:ln>
            <a:noFill/>
          </a:ln>
        </p:spPr>
      </p:pic>
      <p:pic>
        <p:nvPicPr>
          <p:cNvPr id="73" name="Google Shape;73;p14"/>
          <p:cNvPicPr preferRelativeResize="0"/>
          <p:nvPr/>
        </p:nvPicPr>
        <p:blipFill>
          <a:blip r:embed="rId5">
            <a:alphaModFix/>
          </a:blip>
          <a:stretch>
            <a:fillRect/>
          </a:stretch>
        </p:blipFill>
        <p:spPr>
          <a:xfrm>
            <a:off x="6889225" y="1792213"/>
            <a:ext cx="1952625" cy="762000"/>
          </a:xfrm>
          <a:prstGeom prst="rect">
            <a:avLst/>
          </a:prstGeom>
          <a:noFill/>
          <a:ln>
            <a:noFill/>
          </a:ln>
        </p:spPr>
      </p:pic>
      <p:pic>
        <p:nvPicPr>
          <p:cNvPr id="74" name="Google Shape;74;p14"/>
          <p:cNvPicPr preferRelativeResize="0"/>
          <p:nvPr/>
        </p:nvPicPr>
        <p:blipFill rotWithShape="1">
          <a:blip r:embed="rId6">
            <a:alphaModFix/>
          </a:blip>
          <a:srcRect b="0" l="0" r="0" t="4598"/>
          <a:stretch/>
        </p:blipFill>
        <p:spPr>
          <a:xfrm>
            <a:off x="311725" y="3333725"/>
            <a:ext cx="1895475" cy="790575"/>
          </a:xfrm>
          <a:prstGeom prst="rect">
            <a:avLst/>
          </a:prstGeom>
          <a:noFill/>
          <a:ln>
            <a:noFill/>
          </a:ln>
        </p:spPr>
      </p:pic>
      <p:pic>
        <p:nvPicPr>
          <p:cNvPr id="75" name="Google Shape;75;p14"/>
          <p:cNvPicPr preferRelativeResize="0"/>
          <p:nvPr/>
        </p:nvPicPr>
        <p:blipFill>
          <a:blip r:embed="rId7">
            <a:alphaModFix/>
          </a:blip>
          <a:stretch>
            <a:fillRect/>
          </a:stretch>
        </p:blipFill>
        <p:spPr>
          <a:xfrm>
            <a:off x="6898750" y="3440863"/>
            <a:ext cx="1933575" cy="790575"/>
          </a:xfrm>
          <a:prstGeom prst="rect">
            <a:avLst/>
          </a:prstGeom>
          <a:noFill/>
          <a:ln>
            <a:noFill/>
          </a:ln>
        </p:spPr>
      </p:pic>
      <p:sp>
        <p:nvSpPr>
          <p:cNvPr id="76" name="Google Shape;76;p14"/>
          <p:cNvSpPr txBox="1"/>
          <p:nvPr/>
        </p:nvSpPr>
        <p:spPr>
          <a:xfrm>
            <a:off x="825077" y="2571750"/>
            <a:ext cx="9012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BUFFER</a:t>
            </a:r>
            <a:endParaRPr>
              <a:latin typeface="Roboto"/>
              <a:ea typeface="Roboto"/>
              <a:cs typeface="Roboto"/>
              <a:sym typeface="Roboto"/>
            </a:endParaRPr>
          </a:p>
        </p:txBody>
      </p:sp>
      <p:sp>
        <p:nvSpPr>
          <p:cNvPr id="77" name="Google Shape;77;p14"/>
          <p:cNvSpPr txBox="1"/>
          <p:nvPr/>
        </p:nvSpPr>
        <p:spPr>
          <a:xfrm>
            <a:off x="4337388" y="2543175"/>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NOT</a:t>
            </a:r>
            <a:endParaRPr>
              <a:latin typeface="Roboto"/>
              <a:ea typeface="Roboto"/>
              <a:cs typeface="Roboto"/>
              <a:sym typeface="Roboto"/>
            </a:endParaRPr>
          </a:p>
        </p:txBody>
      </p:sp>
      <p:sp>
        <p:nvSpPr>
          <p:cNvPr id="78" name="Google Shape;78;p14"/>
          <p:cNvSpPr txBox="1"/>
          <p:nvPr/>
        </p:nvSpPr>
        <p:spPr>
          <a:xfrm>
            <a:off x="7570113" y="2571750"/>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AND</a:t>
            </a:r>
            <a:endParaRPr>
              <a:latin typeface="Roboto"/>
              <a:ea typeface="Roboto"/>
              <a:cs typeface="Roboto"/>
              <a:sym typeface="Roboto"/>
            </a:endParaRPr>
          </a:p>
        </p:txBody>
      </p:sp>
      <p:sp>
        <p:nvSpPr>
          <p:cNvPr id="79" name="Google Shape;79;p14"/>
          <p:cNvSpPr txBox="1"/>
          <p:nvPr/>
        </p:nvSpPr>
        <p:spPr>
          <a:xfrm>
            <a:off x="977450" y="4362450"/>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OR</a:t>
            </a:r>
            <a:endParaRPr>
              <a:latin typeface="Roboto"/>
              <a:ea typeface="Roboto"/>
              <a:cs typeface="Roboto"/>
              <a:sym typeface="Roboto"/>
            </a:endParaRPr>
          </a:p>
        </p:txBody>
      </p:sp>
      <p:sp>
        <p:nvSpPr>
          <p:cNvPr id="80" name="Google Shape;80;p14"/>
          <p:cNvSpPr txBox="1"/>
          <p:nvPr/>
        </p:nvSpPr>
        <p:spPr>
          <a:xfrm>
            <a:off x="7630925" y="4335675"/>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XOR</a:t>
            </a:r>
            <a:endParaRPr>
              <a:latin typeface="Roboto"/>
              <a:ea typeface="Roboto"/>
              <a:cs typeface="Roboto"/>
              <a:sym typeface="Roboto"/>
            </a:endParaRPr>
          </a:p>
        </p:txBody>
      </p:sp>
      <p:sp>
        <p:nvSpPr>
          <p:cNvPr id="81" name="Google Shape;81;p14"/>
          <p:cNvSpPr txBox="1"/>
          <p:nvPr/>
        </p:nvSpPr>
        <p:spPr>
          <a:xfrm>
            <a:off x="2788525" y="2942263"/>
            <a:ext cx="3528900" cy="15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Existe </a:t>
            </a:r>
            <a:r>
              <a:rPr lang="es">
                <a:latin typeface="Roboto"/>
                <a:ea typeface="Roboto"/>
                <a:cs typeface="Roboto"/>
                <a:sym typeface="Roboto"/>
              </a:rPr>
              <a:t>5 compuertas lógicas básicas que hacen operaciones lógicas en electrónica digital.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Cada una tiene un símbolo, una expresión matemática y una tabla de verdad.</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4.3 Address Spaces</a:t>
            </a:r>
            <a:endParaRPr/>
          </a:p>
          <a:p>
            <a:pPr indent="0" lvl="0" marL="0" rtl="0" algn="l">
              <a:spcBef>
                <a:spcPts val="0"/>
              </a:spcBef>
              <a:spcAft>
                <a:spcPts val="0"/>
              </a:spcAft>
              <a:buNone/>
            </a:pPr>
            <a:r>
              <a:t/>
            </a:r>
            <a:endParaRPr/>
          </a:p>
        </p:txBody>
      </p:sp>
      <p:sp>
        <p:nvSpPr>
          <p:cNvPr id="202" name="Google Shape;202;p32"/>
          <p:cNvSpPr txBox="1"/>
          <p:nvPr/>
        </p:nvSpPr>
        <p:spPr>
          <a:xfrm>
            <a:off x="481100" y="1372550"/>
            <a:ext cx="7782300" cy="32544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rgbClr val="222222"/>
              </a:buClr>
              <a:buSzPts val="2100"/>
              <a:buChar char="●"/>
            </a:pPr>
            <a:r>
              <a:rPr lang="es" sz="2100">
                <a:solidFill>
                  <a:srgbClr val="222222"/>
                </a:solidFill>
                <a:highlight>
                  <a:srgbClr val="F8F9FA"/>
                </a:highlight>
              </a:rPr>
              <a:t>Dirección lógica es la dirección tal como la ve una aplicación.</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En la instrucción </a:t>
            </a:r>
            <a:r>
              <a:rPr lang="es" sz="2100">
                <a:solidFill>
                  <a:srgbClr val="222222"/>
                </a:solidFill>
                <a:highlight>
                  <a:srgbClr val="F8F9FA"/>
                </a:highlight>
              </a:rPr>
              <a:t>mov rax, [0x10bfd] hay una dirección lógica: 0x10bfd.</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Un programador cree que él es el único usuario de la memoria, pero nunca ve datos o instrucciones de otros programas que se ejecutan en paralelo.</a:t>
            </a:r>
            <a:endParaRPr sz="2100">
              <a:solidFill>
                <a:srgbClr val="222222"/>
              </a:solidFill>
              <a:highlight>
                <a:srgbClr val="F8F9FA"/>
              </a:highlight>
            </a:endParaRPr>
          </a:p>
          <a:p>
            <a:pPr indent="0" lvl="0" marL="0" rtl="0" algn="l">
              <a:spcBef>
                <a:spcPts val="0"/>
              </a:spcBef>
              <a:spcAft>
                <a:spcPts val="0"/>
              </a:spcAft>
              <a:buNone/>
            </a:pPr>
            <a:r>
              <a:t/>
            </a:r>
            <a:endParaRPr>
              <a:solidFill>
                <a:srgbClr val="222222"/>
              </a:solidFill>
              <a:highlight>
                <a:srgbClr val="F8F9FA"/>
              </a:highlight>
            </a:endParaRPr>
          </a:p>
          <a:p>
            <a:pPr indent="0" lvl="0" marL="0" rtl="0" algn="l">
              <a:spcBef>
                <a:spcPts val="0"/>
              </a:spcBef>
              <a:spcAft>
                <a:spcPts val="0"/>
              </a:spcAft>
              <a:buNone/>
            </a:pPr>
            <a:r>
              <a:t/>
            </a:r>
            <a:endParaRPr>
              <a:solidFill>
                <a:srgbClr val="222222"/>
              </a:solidFill>
              <a:highlight>
                <a:srgbClr val="F8F9FA"/>
              </a:highlight>
            </a:endParaRPr>
          </a:p>
          <a:p>
            <a:pPr indent="0" lvl="0" marL="457200" rtl="0" algn="just">
              <a:spcBef>
                <a:spcPts val="0"/>
              </a:spcBef>
              <a:spcAft>
                <a:spcPts val="0"/>
              </a:spcAft>
              <a:buNone/>
            </a:pPr>
            <a:r>
              <a:rPr lang="es">
                <a:solidFill>
                  <a:srgbClr val="222222"/>
                </a:solidFill>
                <a:highlight>
                  <a:srgbClr val="F8F9FA"/>
                </a:highlight>
              </a:rPr>
              <a:t>La traducción entre estos dos tipos de direcciones es realizada por una entidad de hardware llamada Memory Management Unit (MMU) con ayuda de múltiples tablas de traducción, que residen en la memoria.</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4.4 Features</a:t>
            </a:r>
            <a:endParaRPr/>
          </a:p>
        </p:txBody>
      </p:sp>
      <p:sp>
        <p:nvSpPr>
          <p:cNvPr id="208" name="Google Shape;208;p33"/>
          <p:cNvSpPr txBox="1"/>
          <p:nvPr/>
        </p:nvSpPr>
        <p:spPr>
          <a:xfrm>
            <a:off x="418525" y="1312375"/>
            <a:ext cx="8307000" cy="49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s" sz="1800">
                <a:latin typeface="Roboto"/>
                <a:ea typeface="Roboto"/>
                <a:cs typeface="Roboto"/>
                <a:sym typeface="Roboto"/>
              </a:rPr>
              <a:t>Podemos comunicarnos con dispositivos externos mediante la entrada</a:t>
            </a:r>
            <a:r>
              <a:rPr lang="es" sz="1800">
                <a:latin typeface="Roboto"/>
                <a:ea typeface="Roboto"/>
                <a:cs typeface="Roboto"/>
                <a:sym typeface="Roboto"/>
              </a:rPr>
              <a:t>/ Salida </a:t>
            </a:r>
            <a:r>
              <a:rPr lang="es" sz="1800">
                <a:latin typeface="Roboto"/>
                <a:ea typeface="Roboto"/>
                <a:cs typeface="Roboto"/>
                <a:sym typeface="Roboto"/>
              </a:rPr>
              <a:t> de memoria asignada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Algunas páginas se pueden compartir entre varios procesos.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La mayoría de las direcciones están prohibidas: su valor no está definido.</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Algunas páginas corresponden a archivos, tomados del almacenamiento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09" name="Google Shape;209;p33"/>
          <p:cNvPicPr preferRelativeResize="0"/>
          <p:nvPr/>
        </p:nvPicPr>
        <p:blipFill rotWithShape="1">
          <a:blip r:embed="rId3">
            <a:alphaModFix/>
          </a:blip>
          <a:srcRect b="37206" l="0" r="0" t="32117"/>
          <a:stretch/>
        </p:blipFill>
        <p:spPr>
          <a:xfrm>
            <a:off x="1465000" y="2905450"/>
            <a:ext cx="6622707" cy="2031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4.4 Features</a:t>
            </a:r>
            <a:endParaRPr/>
          </a:p>
        </p:txBody>
      </p:sp>
      <p:sp>
        <p:nvSpPr>
          <p:cNvPr id="215" name="Google Shape;215;p34"/>
          <p:cNvSpPr txBox="1"/>
          <p:nvPr/>
        </p:nvSpPr>
        <p:spPr>
          <a:xfrm>
            <a:off x="418525" y="1312375"/>
            <a:ext cx="83070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Si la memoria física libre se termina, algunas páginas se moverán al almacenamiento externo, ó directamente será descartado.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En Windows el archivo llamado “</a:t>
            </a:r>
            <a:r>
              <a:rPr b="1" lang="es" sz="1800">
                <a:latin typeface="Roboto"/>
                <a:ea typeface="Roboto"/>
                <a:cs typeface="Roboto"/>
                <a:sym typeface="Roboto"/>
              </a:rPr>
              <a:t>PageFile.sys” </a:t>
            </a:r>
            <a:r>
              <a:rPr lang="es" sz="1800">
                <a:latin typeface="Roboto"/>
                <a:ea typeface="Roboto"/>
                <a:cs typeface="Roboto"/>
                <a:sym typeface="Roboto"/>
              </a:rPr>
              <a:t>en “*nix” systems la partición es usualmente guardada en el disco.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La elección de paginas para ser cambiada es descrita por las </a:t>
            </a:r>
            <a:r>
              <a:rPr b="1" lang="es" sz="1800">
                <a:latin typeface="Roboto"/>
                <a:ea typeface="Roboto"/>
                <a:cs typeface="Roboto"/>
                <a:sym typeface="Roboto"/>
              </a:rPr>
              <a:t>estrategias de reemplazo </a:t>
            </a:r>
            <a:r>
              <a:rPr lang="es" sz="1800">
                <a:latin typeface="Roboto"/>
                <a:ea typeface="Roboto"/>
                <a:cs typeface="Roboto"/>
                <a:sym typeface="Roboto"/>
              </a:rPr>
              <a:t>tales como: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El menos usado frecuentemente</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El último usado</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Aleatorio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 Efficiency</a:t>
            </a:r>
            <a:endParaRPr/>
          </a:p>
        </p:txBody>
      </p:sp>
      <p:pic>
        <p:nvPicPr>
          <p:cNvPr id="221" name="Google Shape;221;p35"/>
          <p:cNvPicPr preferRelativeResize="0"/>
          <p:nvPr/>
        </p:nvPicPr>
        <p:blipFill rotWithShape="1">
          <a:blip r:embed="rId3">
            <a:alphaModFix/>
          </a:blip>
          <a:srcRect b="53888" l="5767" r="5367" t="23423"/>
          <a:stretch/>
        </p:blipFill>
        <p:spPr>
          <a:xfrm>
            <a:off x="5764100" y="624763"/>
            <a:ext cx="2454750" cy="376025"/>
          </a:xfrm>
          <a:prstGeom prst="rect">
            <a:avLst/>
          </a:prstGeom>
          <a:noFill/>
          <a:ln>
            <a:noFill/>
          </a:ln>
        </p:spPr>
      </p:pic>
      <p:pic>
        <p:nvPicPr>
          <p:cNvPr id="222" name="Google Shape;222;p35"/>
          <p:cNvPicPr preferRelativeResize="0"/>
          <p:nvPr/>
        </p:nvPicPr>
        <p:blipFill>
          <a:blip r:embed="rId4">
            <a:alphaModFix/>
          </a:blip>
          <a:stretch>
            <a:fillRect/>
          </a:stretch>
        </p:blipFill>
        <p:spPr>
          <a:xfrm>
            <a:off x="8098950" y="4055700"/>
            <a:ext cx="1045050" cy="1087800"/>
          </a:xfrm>
          <a:prstGeom prst="rect">
            <a:avLst/>
          </a:prstGeom>
          <a:noFill/>
          <a:ln>
            <a:noFill/>
          </a:ln>
        </p:spPr>
      </p:pic>
      <p:sp>
        <p:nvSpPr>
          <p:cNvPr id="223" name="Google Shape;223;p35"/>
          <p:cNvSpPr txBox="1"/>
          <p:nvPr/>
        </p:nvSpPr>
        <p:spPr>
          <a:xfrm>
            <a:off x="311725" y="1544400"/>
            <a:ext cx="40557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t>Capacidad para realizar o cumplir adecuadamente una función.</a:t>
            </a:r>
            <a:endParaRPr b="1" sz="1800"/>
          </a:p>
        </p:txBody>
      </p:sp>
      <p:sp>
        <p:nvSpPr>
          <p:cNvPr id="224" name="Google Shape;224;p35"/>
          <p:cNvSpPr txBox="1"/>
          <p:nvPr/>
        </p:nvSpPr>
        <p:spPr>
          <a:xfrm>
            <a:off x="416325" y="2457600"/>
            <a:ext cx="3156000" cy="17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1. Gracias a la localidad, la necesidad de cargar páginas adicionales ocurre raramente.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2. Está claro que la eficiencia no podría lograrse sin la ayuda de especialistas</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hardware.</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25" name="Google Shape;225;p35"/>
          <p:cNvSpPr txBox="1"/>
          <p:nvPr/>
        </p:nvSpPr>
        <p:spPr>
          <a:xfrm>
            <a:off x="5156925" y="2632200"/>
            <a:ext cx="2189100" cy="12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TLB (Traducción</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Lookaside Buffer)</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4.7.1 Virtual Address Structure</a:t>
            </a:r>
            <a:endParaRPr/>
          </a:p>
        </p:txBody>
      </p:sp>
      <p:sp>
        <p:nvSpPr>
          <p:cNvPr id="231" name="Google Shape;231;p36"/>
          <p:cNvSpPr txBox="1"/>
          <p:nvPr/>
        </p:nvSpPr>
        <p:spPr>
          <a:xfrm>
            <a:off x="168625" y="1361725"/>
            <a:ext cx="88068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Cada dirección virtual de 64 bits (por ejemplo, las que estamos usando en nuestros programas) consta de varios campos,</a:t>
            </a:r>
            <a:endParaRPr>
              <a:latin typeface="Roboto"/>
              <a:ea typeface="Roboto"/>
              <a:cs typeface="Roboto"/>
              <a:sym typeface="Roboto"/>
            </a:endParaRPr>
          </a:p>
        </p:txBody>
      </p:sp>
      <p:sp>
        <p:nvSpPr>
          <p:cNvPr id="232" name="Google Shape;232;p36"/>
          <p:cNvSpPr txBox="1"/>
          <p:nvPr/>
        </p:nvSpPr>
        <p:spPr>
          <a:xfrm>
            <a:off x="289075" y="3082625"/>
            <a:ext cx="8565900" cy="16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La dirección en sí tiene, de hecho, solo 48 bits de ancho; está extendido por un signo a una dirección canónica de 64 bits.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La característica es que sus 17 bits izquierdos son iguales. Si la condición no se cumple, la dirección se rechaza inmediatamente cuando se usa.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Luego, 48 bits de dirección virtual se transforman en 52 bits de dirección física </a:t>
            </a:r>
            <a:endParaRPr>
              <a:latin typeface="Roboto"/>
              <a:ea typeface="Roboto"/>
              <a:cs typeface="Roboto"/>
              <a:sym typeface="Roboto"/>
            </a:endParaRPr>
          </a:p>
        </p:txBody>
      </p:sp>
      <p:pic>
        <p:nvPicPr>
          <p:cNvPr id="233" name="Google Shape;233;p36"/>
          <p:cNvPicPr preferRelativeResize="0"/>
          <p:nvPr/>
        </p:nvPicPr>
        <p:blipFill>
          <a:blip r:embed="rId3">
            <a:alphaModFix/>
          </a:blip>
          <a:stretch>
            <a:fillRect/>
          </a:stretch>
        </p:blipFill>
        <p:spPr>
          <a:xfrm>
            <a:off x="1735122" y="1813610"/>
            <a:ext cx="5406175" cy="126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4.7.1 Virtual Address Structure</a:t>
            </a:r>
            <a:endParaRPr/>
          </a:p>
        </p:txBody>
      </p:sp>
      <p:sp>
        <p:nvSpPr>
          <p:cNvPr id="239" name="Google Shape;239;p37"/>
          <p:cNvSpPr txBox="1"/>
          <p:nvPr/>
        </p:nvSpPr>
        <p:spPr>
          <a:xfrm>
            <a:off x="66600" y="1332125"/>
            <a:ext cx="88068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 Error de bus: Cuando ocasionalmente use una dirección no canónica, verá otro mensaje de error:</a:t>
            </a:r>
            <a:endParaRPr/>
          </a:p>
          <a:p>
            <a:pPr indent="0" lvl="0" marL="0" rtl="0" algn="l">
              <a:spcBef>
                <a:spcPts val="0"/>
              </a:spcBef>
              <a:spcAft>
                <a:spcPts val="0"/>
              </a:spcAft>
              <a:buNone/>
            </a:pPr>
            <a:r>
              <a:rPr lang="es"/>
              <a:t>Error de bus</a:t>
            </a:r>
            <a:endParaRPr/>
          </a:p>
        </p:txBody>
      </p:sp>
      <p:sp>
        <p:nvSpPr>
          <p:cNvPr id="240" name="Google Shape;240;p37"/>
          <p:cNvSpPr txBox="1"/>
          <p:nvPr/>
        </p:nvSpPr>
        <p:spPr>
          <a:xfrm>
            <a:off x="83425" y="1990800"/>
            <a:ext cx="8977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El espacio de direcciones físicas se divide en ranuras para ser llenado con páginas virtuales. Estas ranuras se llaman </a:t>
            </a:r>
            <a:r>
              <a:rPr lang="es"/>
              <a:t>pagina</a:t>
            </a:r>
            <a:r>
              <a:rPr lang="es"/>
              <a:t> de marcos.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 hay espacios entre ellos, por lo que siempre comienzan desde una dirección que termina con 12 bits cero.</a:t>
            </a:r>
            <a:endParaRPr/>
          </a:p>
          <a:p>
            <a:pPr indent="0" lvl="0" marL="0" rtl="0" algn="l">
              <a:spcBef>
                <a:spcPts val="0"/>
              </a:spcBef>
              <a:spcAft>
                <a:spcPts val="0"/>
              </a:spcAft>
              <a:buNone/>
            </a:pPr>
            <a:r>
              <a:rPr lang="es"/>
              <a:t>Los 12 bits menos significativos de dirección virtual y de página física corresponden al desplazamiento de la dirección página interior, por lo que son iguales.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Las otras cuatro partes de la dirección virtual representan índices en las tablas de traducción. Cada mesa ocupa exactamente 4KB para llenar una página de memoria completa.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Cada registro tiene 64 bits de ancho; almacena una parte de la siguiente tabla dirección de inicio, así como algunas banderas de servicio.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4.7.3 Page Sizes</a:t>
            </a:r>
            <a:endParaRPr/>
          </a:p>
        </p:txBody>
      </p:sp>
      <p:sp>
        <p:nvSpPr>
          <p:cNvPr id="246" name="Google Shape;246;p38"/>
          <p:cNvSpPr txBox="1"/>
          <p:nvPr/>
        </p:nvSpPr>
        <p:spPr>
          <a:xfrm>
            <a:off x="517000" y="1551000"/>
            <a:ext cx="8431200" cy="3128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s" sz="3000">
                <a:latin typeface="Roboto"/>
                <a:ea typeface="Roboto"/>
                <a:cs typeface="Roboto"/>
                <a:sym typeface="Roboto"/>
              </a:rPr>
              <a:t>El tamaño de la página puede ajustarse para que sea 4KB, 2MB o 1GB.</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s" sz="3000">
                <a:latin typeface="Roboto"/>
                <a:ea typeface="Roboto"/>
                <a:cs typeface="Roboto"/>
                <a:sym typeface="Roboto"/>
              </a:rPr>
              <a:t>Dependiendo de la estructura, esta jerarquía puede reducirse a un mínimo de dos niveles.</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s" sz="3000">
                <a:latin typeface="Roboto"/>
                <a:ea typeface="Roboto"/>
                <a:cs typeface="Roboto"/>
                <a:sym typeface="Roboto"/>
              </a:rPr>
              <a:t>En este caso, PDP funcionará como una tabla de páginas y almacenará parte de un marco de 1GB.</a:t>
            </a:r>
            <a:endParaRPr sz="30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4.7.3 Page Sizes</a:t>
            </a:r>
            <a:endParaRPr/>
          </a:p>
        </p:txBody>
      </p:sp>
      <p:pic>
        <p:nvPicPr>
          <p:cNvPr id="252" name="Google Shape;252;p39"/>
          <p:cNvPicPr preferRelativeResize="0"/>
          <p:nvPr/>
        </p:nvPicPr>
        <p:blipFill>
          <a:blip r:embed="rId3">
            <a:alphaModFix/>
          </a:blip>
          <a:stretch>
            <a:fillRect/>
          </a:stretch>
        </p:blipFill>
        <p:spPr>
          <a:xfrm>
            <a:off x="391412" y="1380675"/>
            <a:ext cx="8361225" cy="336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4.8 Memory Mapping</a:t>
            </a:r>
            <a:endParaRPr/>
          </a:p>
        </p:txBody>
      </p:sp>
      <p:sp>
        <p:nvSpPr>
          <p:cNvPr id="258" name="Google Shape;258;p40"/>
          <p:cNvSpPr txBox="1"/>
          <p:nvPr/>
        </p:nvSpPr>
        <p:spPr>
          <a:xfrm>
            <a:off x="427975" y="1283975"/>
            <a:ext cx="3691500" cy="323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latin typeface="Roboto"/>
                <a:ea typeface="Roboto"/>
                <a:cs typeface="Roboto"/>
                <a:sym typeface="Roboto"/>
              </a:rPr>
              <a:t>Mapping significa "proyección", haciendo correspondencia entre entidades (archivos, dispositivos, memoria física) y regiones de memoria virtual. </a:t>
            </a:r>
            <a:endParaRPr sz="1500">
              <a:latin typeface="Roboto"/>
              <a:ea typeface="Roboto"/>
              <a:cs typeface="Roboto"/>
              <a:sym typeface="Roboto"/>
            </a:endParaRPr>
          </a:p>
          <a:p>
            <a:pPr indent="0" lvl="0" marL="0" rtl="0" algn="just">
              <a:spcBef>
                <a:spcPts val="0"/>
              </a:spcBef>
              <a:spcAft>
                <a:spcPts val="0"/>
              </a:spcAft>
              <a:buNone/>
            </a:pPr>
            <a:r>
              <a:rPr lang="es" sz="1500">
                <a:latin typeface="Roboto"/>
                <a:ea typeface="Roboto"/>
                <a:cs typeface="Roboto"/>
                <a:sym typeface="Roboto"/>
              </a:rPr>
              <a:t>Cuando el cargador llena el espacio de direcciones del proceso, cuando un proceso solicita páginas del sistema operativo o cuando el sistema operativo proyecta archivos desde un disco en los espacios de direcciones de los procesos, estos son ejemplos de mapeo de memoria.</a:t>
            </a:r>
            <a:endParaRPr sz="1500">
              <a:latin typeface="Roboto"/>
              <a:ea typeface="Roboto"/>
              <a:cs typeface="Roboto"/>
              <a:sym typeface="Roboto"/>
            </a:endParaRPr>
          </a:p>
          <a:p>
            <a:pPr indent="0" lvl="0" marL="0" rtl="0" algn="just">
              <a:spcBef>
                <a:spcPts val="0"/>
              </a:spcBef>
              <a:spcAft>
                <a:spcPts val="0"/>
              </a:spcAft>
              <a:buNone/>
            </a:pPr>
            <a:r>
              <a:t/>
            </a:r>
            <a:endParaRPr sz="1500">
              <a:latin typeface="Roboto"/>
              <a:ea typeface="Roboto"/>
              <a:cs typeface="Roboto"/>
              <a:sym typeface="Roboto"/>
            </a:endParaRPr>
          </a:p>
        </p:txBody>
      </p:sp>
      <p:sp>
        <p:nvSpPr>
          <p:cNvPr id="259" name="Google Shape;259;p40"/>
          <p:cNvSpPr txBox="1"/>
          <p:nvPr/>
        </p:nvSpPr>
        <p:spPr>
          <a:xfrm>
            <a:off x="443275" y="4085075"/>
            <a:ext cx="36609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s" sz="1100">
                <a:highlight>
                  <a:srgbClr val="FFFFFF"/>
                </a:highlight>
              </a:rPr>
              <a:t>Los mapas de memoria suelen ser creados usualmente por el </a:t>
            </a:r>
            <a:r>
              <a:rPr lang="es" sz="1100">
                <a:highlight>
                  <a:srgbClr val="FFFFFF"/>
                </a:highlight>
                <a:uFill>
                  <a:noFill/>
                </a:uFill>
                <a:hlinkClick r:id="rId3"/>
              </a:rPr>
              <a:t>firmware</a:t>
            </a:r>
            <a:r>
              <a:rPr lang="es" sz="1100">
                <a:highlight>
                  <a:srgbClr val="FFFFFF"/>
                </a:highlight>
              </a:rPr>
              <a:t> para dar información al </a:t>
            </a:r>
            <a:r>
              <a:rPr lang="es" sz="1100">
                <a:highlight>
                  <a:srgbClr val="FFFFFF"/>
                </a:highlight>
                <a:uFill>
                  <a:noFill/>
                </a:uFill>
                <a:hlinkClick r:id="rId4"/>
              </a:rPr>
              <a:t>núcleo</a:t>
            </a:r>
            <a:r>
              <a:rPr lang="es" sz="1100">
                <a:highlight>
                  <a:srgbClr val="FFFFFF"/>
                </a:highlight>
              </a:rPr>
              <a:t> del </a:t>
            </a:r>
            <a:r>
              <a:rPr lang="es" sz="1100">
                <a:highlight>
                  <a:srgbClr val="FFFFFF"/>
                </a:highlight>
                <a:uFill>
                  <a:noFill/>
                </a:uFill>
                <a:hlinkClick r:id="rId5"/>
              </a:rPr>
              <a:t>sistema operativo</a:t>
            </a:r>
            <a:r>
              <a:rPr lang="es" sz="1100">
                <a:highlight>
                  <a:srgbClr val="FFFFFF"/>
                </a:highlight>
              </a:rPr>
              <a:t> sobre cómo está distribuida la memoria.</a:t>
            </a:r>
            <a:endParaRPr sz="1100">
              <a:highlight>
                <a:srgbClr val="FFFFFF"/>
              </a:highlight>
            </a:endParaRPr>
          </a:p>
          <a:p>
            <a:pPr indent="0" lvl="0" marL="0" rtl="0" algn="l">
              <a:lnSpc>
                <a:spcPct val="115000"/>
              </a:lnSpc>
              <a:spcBef>
                <a:spcPts val="500"/>
              </a:spcBef>
              <a:spcAft>
                <a:spcPts val="0"/>
              </a:spcAft>
              <a:buNone/>
            </a:pPr>
            <a:r>
              <a:t/>
            </a:r>
            <a:endParaRPr sz="1100"/>
          </a:p>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60" name="Google Shape;260;p40"/>
          <p:cNvGraphicFramePr/>
          <p:nvPr/>
        </p:nvGraphicFramePr>
        <p:xfrm>
          <a:off x="4165300" y="1475025"/>
          <a:ext cx="3000000" cy="3000000"/>
        </p:xfrm>
        <a:graphic>
          <a:graphicData uri="http://schemas.openxmlformats.org/drawingml/2006/table">
            <a:tbl>
              <a:tblPr>
                <a:noFill/>
                <a:tableStyleId>{F4FFBA34-8C4B-4D10-A49D-63284BA4B6BE}</a:tableStyleId>
              </a:tblPr>
              <a:tblGrid>
                <a:gridCol w="1215750"/>
                <a:gridCol w="829375"/>
                <a:gridCol w="2710500"/>
              </a:tblGrid>
              <a:tr h="293025">
                <a:tc>
                  <a:txBody>
                    <a:bodyPr/>
                    <a:lstStyle/>
                    <a:p>
                      <a:pPr indent="0" lvl="0" marL="0" rtl="0" algn="l">
                        <a:spcBef>
                          <a:spcPts val="0"/>
                        </a:spcBef>
                        <a:spcAft>
                          <a:spcPts val="0"/>
                        </a:spcAft>
                        <a:buNone/>
                      </a:pPr>
                      <a:r>
                        <a:rPr lang="es"/>
                        <a:t>REGISTRO</a:t>
                      </a:r>
                      <a:endParaRPr/>
                    </a:p>
                  </a:txBody>
                  <a:tcPr marT="91425" marB="91425" marR="91425" marL="91425"/>
                </a:tc>
                <a:tc>
                  <a:txBody>
                    <a:bodyPr/>
                    <a:lstStyle/>
                    <a:p>
                      <a:pPr indent="0" lvl="0" marL="0" rtl="0" algn="l">
                        <a:spcBef>
                          <a:spcPts val="0"/>
                        </a:spcBef>
                        <a:spcAft>
                          <a:spcPts val="0"/>
                        </a:spcAft>
                        <a:buNone/>
                      </a:pPr>
                      <a:r>
                        <a:rPr lang="es"/>
                        <a:t>VALOR</a:t>
                      </a:r>
                      <a:endParaRPr/>
                    </a:p>
                  </a:txBody>
                  <a:tcPr marT="91425" marB="91425" marR="91425" marL="91425"/>
                </a:tc>
                <a:tc>
                  <a:txBody>
                    <a:bodyPr/>
                    <a:lstStyle/>
                    <a:p>
                      <a:pPr indent="0" lvl="0" marL="0" rtl="0" algn="l">
                        <a:spcBef>
                          <a:spcPts val="0"/>
                        </a:spcBef>
                        <a:spcAft>
                          <a:spcPts val="0"/>
                        </a:spcAft>
                        <a:buNone/>
                      </a:pPr>
                      <a:r>
                        <a:rPr lang="es"/>
                        <a:t>SIGNIFICADO</a:t>
                      </a:r>
                      <a:endParaRPr/>
                    </a:p>
                  </a:txBody>
                  <a:tcPr marT="91425" marB="91425" marR="91425" marL="91425"/>
                </a:tc>
              </a:tr>
              <a:tr h="385675">
                <a:tc>
                  <a:txBody>
                    <a:bodyPr/>
                    <a:lstStyle/>
                    <a:p>
                      <a:pPr indent="0" lvl="0" marL="0" rtl="0" algn="l">
                        <a:spcBef>
                          <a:spcPts val="0"/>
                        </a:spcBef>
                        <a:spcAft>
                          <a:spcPts val="0"/>
                        </a:spcAft>
                        <a:buNone/>
                      </a:pPr>
                      <a:r>
                        <a:rPr lang="es"/>
                        <a:t>rax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9</a:t>
                      </a:r>
                      <a:endParaRPr/>
                    </a:p>
                  </a:txBody>
                  <a:tcPr marT="91425" marB="91425" marR="91425" marL="91425"/>
                </a:tc>
                <a:tc>
                  <a:txBody>
                    <a:bodyPr/>
                    <a:lstStyle/>
                    <a:p>
                      <a:pPr indent="0" lvl="0" marL="0" rtl="0" algn="l">
                        <a:spcBef>
                          <a:spcPts val="0"/>
                        </a:spcBef>
                        <a:spcAft>
                          <a:spcPts val="0"/>
                        </a:spcAft>
                        <a:buNone/>
                      </a:pPr>
                      <a:r>
                        <a:rPr lang="es" sz="1100"/>
                        <a:t>Identificador de llamada del sistema</a:t>
                      </a:r>
                      <a:endParaRPr sz="1100"/>
                    </a:p>
                  </a:txBody>
                  <a:tcPr marT="91425" marB="91425" marR="91425" marL="91425"/>
                </a:tc>
              </a:tr>
              <a:tr h="381975">
                <a:tc>
                  <a:txBody>
                    <a:bodyPr/>
                    <a:lstStyle/>
                    <a:p>
                      <a:pPr indent="0" lvl="0" marL="0" rtl="0" algn="l">
                        <a:spcBef>
                          <a:spcPts val="0"/>
                        </a:spcBef>
                        <a:spcAft>
                          <a:spcPts val="0"/>
                        </a:spcAft>
                        <a:buNone/>
                      </a:pPr>
                      <a:r>
                        <a:rPr lang="es"/>
                        <a:t>rdi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addr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s" sz="1100"/>
                        <a:t>comienza desde esta dirección específica.</a:t>
                      </a:r>
                      <a:endParaRPr sz="1100"/>
                    </a:p>
                  </a:txBody>
                  <a:tcPr marT="91425" marB="91425" marR="91425" marL="91425"/>
                </a:tc>
              </a:tr>
              <a:tr h="381975">
                <a:tc>
                  <a:txBody>
                    <a:bodyPr/>
                    <a:lstStyle/>
                    <a:p>
                      <a:pPr indent="0" lvl="0" marL="0" rtl="0" algn="l">
                        <a:spcBef>
                          <a:spcPts val="0"/>
                        </a:spcBef>
                        <a:spcAft>
                          <a:spcPts val="0"/>
                        </a:spcAft>
                        <a:buNone/>
                      </a:pPr>
                      <a:r>
                        <a:rPr lang="es"/>
                        <a:t>rsi</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t>len</a:t>
                      </a:r>
                      <a:endParaRPr/>
                    </a:p>
                  </a:txBody>
                  <a:tcPr marT="91425" marB="91425" marR="91425" marL="91425"/>
                </a:tc>
                <a:tc>
                  <a:txBody>
                    <a:bodyPr/>
                    <a:lstStyle/>
                    <a:p>
                      <a:pPr indent="0" lvl="0" marL="0" rtl="0" algn="l">
                        <a:spcBef>
                          <a:spcPts val="0"/>
                        </a:spcBef>
                        <a:spcAft>
                          <a:spcPts val="0"/>
                        </a:spcAft>
                        <a:buNone/>
                      </a:pPr>
                      <a:r>
                        <a:rPr lang="es" sz="1100"/>
                        <a:t>Tamaño de la región.</a:t>
                      </a:r>
                      <a:endParaRPr sz="1100"/>
                    </a:p>
                  </a:txBody>
                  <a:tcPr marT="91425" marB="91425" marR="91425" marL="91425"/>
                </a:tc>
              </a:tr>
              <a:tr h="381975">
                <a:tc>
                  <a:txBody>
                    <a:bodyPr/>
                    <a:lstStyle/>
                    <a:p>
                      <a:pPr indent="0" lvl="0" marL="0" rtl="0" algn="l">
                        <a:spcBef>
                          <a:spcPts val="0"/>
                        </a:spcBef>
                        <a:spcAft>
                          <a:spcPts val="0"/>
                        </a:spcAft>
                        <a:buNone/>
                      </a:pPr>
                      <a:r>
                        <a:rPr lang="es"/>
                        <a:t>rdx</a:t>
                      </a:r>
                      <a:endParaRPr/>
                    </a:p>
                  </a:txBody>
                  <a:tcPr marT="91425" marB="91425" marR="91425" marL="91425"/>
                </a:tc>
                <a:tc>
                  <a:txBody>
                    <a:bodyPr/>
                    <a:lstStyle/>
                    <a:p>
                      <a:pPr indent="0" lvl="0" marL="0" rtl="0" algn="l">
                        <a:spcBef>
                          <a:spcPts val="0"/>
                        </a:spcBef>
                        <a:spcAft>
                          <a:spcPts val="0"/>
                        </a:spcAft>
                        <a:buNone/>
                      </a:pPr>
                      <a:r>
                        <a:rPr lang="es"/>
                        <a:t>prot</a:t>
                      </a:r>
                      <a:endParaRPr/>
                    </a:p>
                  </a:txBody>
                  <a:tcPr marT="91425" marB="91425" marR="91425" marL="91425"/>
                </a:tc>
                <a:tc>
                  <a:txBody>
                    <a:bodyPr/>
                    <a:lstStyle/>
                    <a:p>
                      <a:pPr indent="0" lvl="0" marL="0" rtl="0" algn="l">
                        <a:spcBef>
                          <a:spcPts val="0"/>
                        </a:spcBef>
                        <a:spcAft>
                          <a:spcPts val="0"/>
                        </a:spcAft>
                        <a:buNone/>
                      </a:pPr>
                      <a:r>
                        <a:rPr lang="es" sz="1100"/>
                        <a:t>Banderas de protección (r, w, x.)</a:t>
                      </a:r>
                      <a:endParaRPr sz="1100"/>
                    </a:p>
                  </a:txBody>
                  <a:tcPr marT="91425" marB="91425" marR="91425" marL="91425"/>
                </a:tc>
              </a:tr>
              <a:tr h="381975">
                <a:tc>
                  <a:txBody>
                    <a:bodyPr/>
                    <a:lstStyle/>
                    <a:p>
                      <a:pPr indent="0" lvl="0" marL="0" rtl="0" algn="l">
                        <a:spcBef>
                          <a:spcPts val="0"/>
                        </a:spcBef>
                        <a:spcAft>
                          <a:spcPts val="0"/>
                        </a:spcAft>
                        <a:buNone/>
                      </a:pPr>
                      <a:r>
                        <a:rPr lang="es"/>
                        <a:t>r10</a:t>
                      </a:r>
                      <a:endParaRPr/>
                    </a:p>
                  </a:txBody>
                  <a:tcPr marT="91425" marB="91425" marR="91425" marL="91425"/>
                </a:tc>
                <a:tc>
                  <a:txBody>
                    <a:bodyPr/>
                    <a:lstStyle/>
                    <a:p>
                      <a:pPr indent="0" lvl="0" marL="0" rtl="0" algn="l">
                        <a:spcBef>
                          <a:spcPts val="0"/>
                        </a:spcBef>
                        <a:spcAft>
                          <a:spcPts val="0"/>
                        </a:spcAft>
                        <a:buNone/>
                      </a:pPr>
                      <a:r>
                        <a:rPr lang="es"/>
                        <a:t>flags</a:t>
                      </a:r>
                      <a:endParaRPr/>
                    </a:p>
                  </a:txBody>
                  <a:tcPr marT="91425" marB="91425" marR="91425" marL="91425"/>
                </a:tc>
                <a:tc>
                  <a:txBody>
                    <a:bodyPr/>
                    <a:lstStyle/>
                    <a:p>
                      <a:pPr indent="0" lvl="0" marL="0" rtl="0" algn="l">
                        <a:spcBef>
                          <a:spcPts val="0"/>
                        </a:spcBef>
                        <a:spcAft>
                          <a:spcPts val="0"/>
                        </a:spcAft>
                        <a:buNone/>
                      </a:pPr>
                      <a:r>
                        <a:rPr lang="es" sz="1100"/>
                        <a:t>Indicadores de utilidad.</a:t>
                      </a:r>
                      <a:r>
                        <a:rPr lang="es"/>
                        <a:t> </a:t>
                      </a:r>
                      <a:endParaRPr/>
                    </a:p>
                  </a:txBody>
                  <a:tcPr marT="91425" marB="91425" marR="91425" marL="91425"/>
                </a:tc>
              </a:tr>
              <a:tr h="381975">
                <a:tc>
                  <a:txBody>
                    <a:bodyPr/>
                    <a:lstStyle/>
                    <a:p>
                      <a:pPr indent="0" lvl="0" marL="0" rtl="0" algn="l">
                        <a:spcBef>
                          <a:spcPts val="0"/>
                        </a:spcBef>
                        <a:spcAft>
                          <a:spcPts val="0"/>
                        </a:spcAft>
                        <a:buNone/>
                      </a:pPr>
                      <a:r>
                        <a:rPr lang="es"/>
                        <a:t>r8</a:t>
                      </a:r>
                      <a:endParaRPr/>
                    </a:p>
                  </a:txBody>
                  <a:tcPr marT="91425" marB="91425" marR="91425" marL="91425"/>
                </a:tc>
                <a:tc>
                  <a:txBody>
                    <a:bodyPr/>
                    <a:lstStyle/>
                    <a:p>
                      <a:pPr indent="0" lvl="0" marL="0" rtl="0" algn="l">
                        <a:spcBef>
                          <a:spcPts val="0"/>
                        </a:spcBef>
                        <a:spcAft>
                          <a:spcPts val="0"/>
                        </a:spcAft>
                        <a:buNone/>
                      </a:pPr>
                      <a:r>
                        <a:rPr lang="es"/>
                        <a:t>fd</a:t>
                      </a:r>
                      <a:endParaRPr/>
                    </a:p>
                  </a:txBody>
                  <a:tcPr marT="91425" marB="91425" marR="91425" marL="91425"/>
                </a:tc>
                <a:tc>
                  <a:txBody>
                    <a:bodyPr/>
                    <a:lstStyle/>
                    <a:p>
                      <a:pPr indent="0" lvl="0" marL="0" rtl="0" algn="l">
                        <a:spcBef>
                          <a:spcPts val="0"/>
                        </a:spcBef>
                        <a:spcAft>
                          <a:spcPts val="0"/>
                        </a:spcAft>
                        <a:buNone/>
                      </a:pPr>
                      <a:r>
                        <a:rPr lang="es" sz="1100"/>
                        <a:t>Descriptor opcional de un archivo mapeado.</a:t>
                      </a:r>
                      <a:endParaRPr sz="1100"/>
                    </a:p>
                  </a:txBody>
                  <a:tcPr marT="91425" marB="91425" marR="91425" marL="91425"/>
                </a:tc>
              </a:tr>
              <a:tr h="381975">
                <a:tc>
                  <a:txBody>
                    <a:bodyPr/>
                    <a:lstStyle/>
                    <a:p>
                      <a:pPr indent="0" lvl="0" marL="0" rtl="0" algn="l">
                        <a:spcBef>
                          <a:spcPts val="0"/>
                        </a:spcBef>
                        <a:spcAft>
                          <a:spcPts val="0"/>
                        </a:spcAft>
                        <a:buNone/>
                      </a:pPr>
                      <a:r>
                        <a:rPr lang="es"/>
                        <a:t>r9</a:t>
                      </a:r>
                      <a:endParaRPr/>
                    </a:p>
                  </a:txBody>
                  <a:tcPr marT="91425" marB="91425" marR="91425" marL="91425"/>
                </a:tc>
                <a:tc>
                  <a:txBody>
                    <a:bodyPr/>
                    <a:lstStyle/>
                    <a:p>
                      <a:pPr indent="0" lvl="0" marL="0" rtl="0" algn="l">
                        <a:spcBef>
                          <a:spcPts val="0"/>
                        </a:spcBef>
                        <a:spcAft>
                          <a:spcPts val="0"/>
                        </a:spcAft>
                        <a:buNone/>
                      </a:pPr>
                      <a:r>
                        <a:rPr lang="es"/>
                        <a:t>offset</a:t>
                      </a:r>
                      <a:endParaRPr/>
                    </a:p>
                  </a:txBody>
                  <a:tcPr marT="91425" marB="91425" marR="91425" marL="91425"/>
                </a:tc>
                <a:tc>
                  <a:txBody>
                    <a:bodyPr/>
                    <a:lstStyle/>
                    <a:p>
                      <a:pPr indent="0" lvl="0" marL="0" rtl="0" algn="l">
                        <a:spcBef>
                          <a:spcPts val="0"/>
                        </a:spcBef>
                        <a:spcAft>
                          <a:spcPts val="0"/>
                        </a:spcAft>
                        <a:buNone/>
                      </a:pPr>
                      <a:r>
                        <a:rPr lang="es" sz="1100"/>
                        <a:t>Desplazamiento en archivo.</a:t>
                      </a:r>
                      <a:endParaRPr sz="110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4.9 Example: Mapping File into Memory</a:t>
            </a:r>
            <a:endParaRPr/>
          </a:p>
        </p:txBody>
      </p:sp>
      <p:sp>
        <p:nvSpPr>
          <p:cNvPr id="266" name="Google Shape;266;p41"/>
          <p:cNvSpPr txBox="1"/>
          <p:nvPr/>
        </p:nvSpPr>
        <p:spPr>
          <a:xfrm>
            <a:off x="398850" y="1338450"/>
            <a:ext cx="8346300" cy="3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Roboto"/>
                <a:ea typeface="Roboto"/>
                <a:cs typeface="Roboto"/>
                <a:sym typeface="Roboto"/>
              </a:rPr>
              <a:t>Necesitamos otra llamada al sistema, en este caso, abierto. Se utiliza para abrir un archivo por nombre y para adquirir su descriptor.</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Registro     Valor                  Significado</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rax                2                        Identificador de llamada al sistema.</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rdi              File name          Apuntador a una cadena terminada en string. name.holding file.</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rsi              Flags                  Una combinación de marcas de permiso (solo lectura, solo escritura o ambas).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rdx             mode                Si se llama al sistema abierto para crear un archivo, tendrá los permisos del sistema de archivos.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El archivo de mapeo en la memoria se realiza en tres simples pasos:</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Abrir el archivo usando la llamada al sistema abierto. rax contendrá el descriptor de archivo.</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Llame a mmap con argumentos relevantes. Uno de ellos será el descriptor de archivo, adquirido en el paso 1.</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Utilice la rutina print_string que hemos creado en el Capítulo 2. Por razones de brevedad, omitimos el cierre de archivos y las verificaciones de errores.</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b="1" lang="es" sz="1100">
                <a:latin typeface="Roboto"/>
                <a:ea typeface="Roboto"/>
                <a:cs typeface="Roboto"/>
                <a:sym typeface="Roboto"/>
              </a:rPr>
              <a:t>		</a:t>
            </a:r>
            <a:endParaRPr b="1" sz="11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46.2 Five Basic Logic Gates</a:t>
            </a:r>
            <a:endParaRPr/>
          </a:p>
        </p:txBody>
      </p:sp>
      <p:pic>
        <p:nvPicPr>
          <p:cNvPr id="87" name="Google Shape;87;p15"/>
          <p:cNvPicPr preferRelativeResize="0"/>
          <p:nvPr/>
        </p:nvPicPr>
        <p:blipFill rotWithShape="1">
          <a:blip r:embed="rId3">
            <a:alphaModFix/>
          </a:blip>
          <a:srcRect b="33436" l="20968" r="23040" t="12141"/>
          <a:stretch/>
        </p:blipFill>
        <p:spPr>
          <a:xfrm>
            <a:off x="1016938" y="1185400"/>
            <a:ext cx="7110163" cy="38877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4.9.1 Mnemonic Names for Constants</a:t>
            </a:r>
            <a:endParaRPr/>
          </a:p>
        </p:txBody>
      </p:sp>
      <p:pic>
        <p:nvPicPr>
          <p:cNvPr id="272" name="Google Shape;272;p42"/>
          <p:cNvPicPr preferRelativeResize="0"/>
          <p:nvPr/>
        </p:nvPicPr>
        <p:blipFill>
          <a:blip r:embed="rId3">
            <a:alphaModFix/>
          </a:blip>
          <a:stretch>
            <a:fillRect/>
          </a:stretch>
        </p:blipFill>
        <p:spPr>
          <a:xfrm>
            <a:off x="1468475" y="1384450"/>
            <a:ext cx="6011750" cy="366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nvSpPr>
        <p:spPr>
          <a:xfrm>
            <a:off x="456600" y="1356375"/>
            <a:ext cx="2941200" cy="3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#include &lt;stdio.h&gt;</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main(){</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a,b,c;</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scanf(“%d %d ”,&amp;a,&amp;b);</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c=a+d;</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printf(“%d”,c);</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return 0;</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a:t>
            </a:r>
            <a:endParaRPr b="1" sz="1800">
              <a:latin typeface="Roboto"/>
              <a:ea typeface="Roboto"/>
              <a:cs typeface="Roboto"/>
              <a:sym typeface="Roboto"/>
            </a:endParaRPr>
          </a:p>
        </p:txBody>
      </p:sp>
      <p:sp>
        <p:nvSpPr>
          <p:cNvPr id="279" name="Google Shape;279;p43"/>
          <p:cNvSpPr txBox="1"/>
          <p:nvPr/>
        </p:nvSpPr>
        <p:spPr>
          <a:xfrm>
            <a:off x="4458600" y="1428175"/>
            <a:ext cx="3644100" cy="3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#include &lt;stdio.h&gt;</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main(){</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sum1,sum2,resl;</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scanf(“%d %d ”,&amp;sum1,&amp;sum2);</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resl=sum1+sum2;</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printf(“%d”,resl);</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return 0;</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a:t>
            </a:r>
            <a:endParaRPr b="1"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5.1.1 Runtime Stack (32-bit mode)</a:t>
            </a:r>
            <a:endParaRPr/>
          </a:p>
        </p:txBody>
      </p:sp>
      <p:sp>
        <p:nvSpPr>
          <p:cNvPr id="285" name="Google Shape;285;p44"/>
          <p:cNvSpPr txBox="1"/>
          <p:nvPr/>
        </p:nvSpPr>
        <p:spPr>
          <a:xfrm>
            <a:off x="314200" y="1489525"/>
            <a:ext cx="83670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t>La pila de tiempo de ejecución es una matriz de memoria administrada directamente por la CPU, utilizando el registro ESP (puntero de pila extendido), conocido como el registro de puntero de pila.</a:t>
            </a:r>
            <a:endParaRPr sz="2000"/>
          </a:p>
        </p:txBody>
      </p:sp>
      <p:sp>
        <p:nvSpPr>
          <p:cNvPr id="286" name="Google Shape;286;p44"/>
          <p:cNvSpPr txBox="1"/>
          <p:nvPr/>
        </p:nvSpPr>
        <p:spPr>
          <a:xfrm>
            <a:off x="314200" y="2880563"/>
            <a:ext cx="4764000" cy="15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t>Una pila crea un área de guardado temporal conveniente para los registros cuando se usan para más de un propósito.</a:t>
            </a:r>
            <a:endParaRPr sz="2000"/>
          </a:p>
        </p:txBody>
      </p:sp>
      <p:pic>
        <p:nvPicPr>
          <p:cNvPr id="287" name="Google Shape;287;p44"/>
          <p:cNvPicPr preferRelativeResize="0"/>
          <p:nvPr/>
        </p:nvPicPr>
        <p:blipFill>
          <a:blip r:embed="rId3">
            <a:alphaModFix/>
          </a:blip>
          <a:stretch>
            <a:fillRect/>
          </a:stretch>
        </p:blipFill>
        <p:spPr>
          <a:xfrm>
            <a:off x="4982625" y="2642475"/>
            <a:ext cx="3745125" cy="2070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5.1.2 PUSH and POP Instructions</a:t>
            </a:r>
            <a:endParaRPr/>
          </a:p>
        </p:txBody>
      </p:sp>
      <p:sp>
        <p:nvSpPr>
          <p:cNvPr id="293" name="Google Shape;293;p45"/>
          <p:cNvSpPr txBox="1"/>
          <p:nvPr/>
        </p:nvSpPr>
        <p:spPr>
          <a:xfrm>
            <a:off x="826225" y="1850275"/>
            <a:ext cx="3277500" cy="17958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Roboto"/>
                <a:ea typeface="Roboto"/>
                <a:cs typeface="Roboto"/>
                <a:sym typeface="Roboto"/>
              </a:rPr>
              <a:t>PUSH</a:t>
            </a:r>
            <a:r>
              <a:rPr lang="es">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a:ea typeface="Roboto"/>
                <a:cs typeface="Roboto"/>
                <a:sym typeface="Roboto"/>
              </a:rPr>
              <a:t>La instrucción PUSH es una instrucción que disminuye el ESP y copia el operando fuente en una pila.</a:t>
            </a:r>
            <a:endParaRPr>
              <a:solidFill>
                <a:schemeClr val="lt1"/>
              </a:solidFill>
              <a:latin typeface="Roboto"/>
              <a:ea typeface="Roboto"/>
              <a:cs typeface="Roboto"/>
              <a:sym typeface="Roboto"/>
            </a:endParaRPr>
          </a:p>
        </p:txBody>
      </p:sp>
      <p:sp>
        <p:nvSpPr>
          <p:cNvPr id="294" name="Google Shape;294;p45"/>
          <p:cNvSpPr txBox="1"/>
          <p:nvPr/>
        </p:nvSpPr>
        <p:spPr>
          <a:xfrm>
            <a:off x="4907700" y="1850275"/>
            <a:ext cx="3277500" cy="17958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Roboto"/>
                <a:ea typeface="Roboto"/>
                <a:cs typeface="Roboto"/>
                <a:sym typeface="Roboto"/>
              </a:rPr>
              <a:t>POP</a:t>
            </a:r>
            <a:endParaRPr b="1" sz="1500">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a:ea typeface="Roboto"/>
                <a:cs typeface="Roboto"/>
                <a:sym typeface="Roboto"/>
              </a:rPr>
              <a:t>La introducción POP primero copia el contenido de las pilas que están apuntadas por el ESP en un operando de 16/32 bits y después incrementa el ESP.</a:t>
            </a:r>
            <a:endParaRPr>
              <a:solidFill>
                <a:schemeClr val="lt1"/>
              </a:solidFill>
              <a:latin typeface="Roboto"/>
              <a:ea typeface="Roboto"/>
              <a:cs typeface="Roboto"/>
              <a:sym typeface="Roboto"/>
            </a:endParaRPr>
          </a:p>
        </p:txBody>
      </p:sp>
      <p:pic>
        <p:nvPicPr>
          <p:cNvPr id="295" name="Google Shape;295;p45"/>
          <p:cNvPicPr preferRelativeResize="0"/>
          <p:nvPr/>
        </p:nvPicPr>
        <p:blipFill rotWithShape="1">
          <a:blip r:embed="rId3">
            <a:alphaModFix/>
          </a:blip>
          <a:srcRect b="43275" l="0" r="17081" t="44598"/>
          <a:stretch/>
        </p:blipFill>
        <p:spPr>
          <a:xfrm>
            <a:off x="877112" y="3646026"/>
            <a:ext cx="3175719" cy="825599"/>
          </a:xfrm>
          <a:prstGeom prst="rect">
            <a:avLst/>
          </a:prstGeom>
          <a:noFill/>
          <a:ln>
            <a:noFill/>
          </a:ln>
        </p:spPr>
      </p:pic>
      <p:pic>
        <p:nvPicPr>
          <p:cNvPr id="296" name="Google Shape;296;p45"/>
          <p:cNvPicPr preferRelativeResize="0"/>
          <p:nvPr/>
        </p:nvPicPr>
        <p:blipFill rotWithShape="1">
          <a:blip r:embed="rId4">
            <a:alphaModFix/>
          </a:blip>
          <a:srcRect b="19750" l="0" r="5767" t="70887"/>
          <a:stretch/>
        </p:blipFill>
        <p:spPr>
          <a:xfrm>
            <a:off x="5058568" y="3646025"/>
            <a:ext cx="3531226" cy="825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400"/>
              <a:t>PUSHFD Y POPFD</a:t>
            </a:r>
            <a:endParaRPr b="1" sz="2400"/>
          </a:p>
        </p:txBody>
      </p:sp>
      <p:sp>
        <p:nvSpPr>
          <p:cNvPr id="302" name="Google Shape;302;p46"/>
          <p:cNvSpPr txBox="1"/>
          <p:nvPr/>
        </p:nvSpPr>
        <p:spPr>
          <a:xfrm>
            <a:off x="882650" y="386425"/>
            <a:ext cx="2965500" cy="15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PUSHD</a:t>
            </a:r>
            <a:r>
              <a:rPr lang="es"/>
              <a:t> :</a:t>
            </a:r>
            <a:endParaRPr/>
          </a:p>
          <a:p>
            <a:pPr indent="0" lvl="0" marL="0" rtl="0" algn="l">
              <a:spcBef>
                <a:spcPts val="0"/>
              </a:spcBef>
              <a:spcAft>
                <a:spcPts val="0"/>
              </a:spcAft>
              <a:buNone/>
            </a:pPr>
            <a:r>
              <a:rPr lang="es"/>
              <a:t> “</a:t>
            </a:r>
            <a:r>
              <a:rPr lang="es"/>
              <a:t>pushes”el las “32-bit EFLAGS registers” en una pila.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POPFD</a:t>
            </a:r>
            <a:r>
              <a:rPr lang="es"/>
              <a:t> :</a:t>
            </a:r>
            <a:endParaRPr/>
          </a:p>
          <a:p>
            <a:pPr indent="0" lvl="0" marL="0" rtl="0" algn="l">
              <a:spcBef>
                <a:spcPts val="0"/>
              </a:spcBef>
              <a:spcAft>
                <a:spcPts val="0"/>
              </a:spcAft>
              <a:buNone/>
            </a:pPr>
            <a:r>
              <a:rPr lang="es"/>
              <a:t> “pops” la pila en las EFLAGS.</a:t>
            </a:r>
            <a:endParaRPr/>
          </a:p>
        </p:txBody>
      </p:sp>
      <p:pic>
        <p:nvPicPr>
          <p:cNvPr id="303" name="Google Shape;303;p46"/>
          <p:cNvPicPr preferRelativeResize="0"/>
          <p:nvPr/>
        </p:nvPicPr>
        <p:blipFill>
          <a:blip r:embed="rId3">
            <a:alphaModFix/>
          </a:blip>
          <a:stretch>
            <a:fillRect/>
          </a:stretch>
        </p:blipFill>
        <p:spPr>
          <a:xfrm>
            <a:off x="311700" y="2400575"/>
            <a:ext cx="5523895" cy="1189475"/>
          </a:xfrm>
          <a:prstGeom prst="rect">
            <a:avLst/>
          </a:prstGeom>
          <a:noFill/>
          <a:ln>
            <a:noFill/>
          </a:ln>
        </p:spPr>
      </p:pic>
      <p:pic>
        <p:nvPicPr>
          <p:cNvPr id="304" name="Google Shape;304;p46"/>
          <p:cNvPicPr preferRelativeResize="0"/>
          <p:nvPr/>
        </p:nvPicPr>
        <p:blipFill>
          <a:blip r:embed="rId4">
            <a:alphaModFix/>
          </a:blip>
          <a:stretch>
            <a:fillRect/>
          </a:stretch>
        </p:blipFill>
        <p:spPr>
          <a:xfrm>
            <a:off x="6036462" y="624550"/>
            <a:ext cx="2965500" cy="2965500"/>
          </a:xfrm>
          <a:prstGeom prst="rect">
            <a:avLst/>
          </a:prstGeom>
          <a:noFill/>
          <a:ln>
            <a:noFill/>
          </a:ln>
        </p:spPr>
      </p:pic>
      <p:sp>
        <p:nvSpPr>
          <p:cNvPr id="305" name="Google Shape;305;p46"/>
          <p:cNvSpPr txBox="1"/>
          <p:nvPr/>
        </p:nvSpPr>
        <p:spPr>
          <a:xfrm>
            <a:off x="7668650" y="1232780"/>
            <a:ext cx="1231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MOV</a:t>
            </a:r>
            <a:endParaRPr/>
          </a:p>
        </p:txBody>
      </p:sp>
      <p:sp>
        <p:nvSpPr>
          <p:cNvPr id="306" name="Google Shape;306;p46"/>
          <p:cNvSpPr txBox="1"/>
          <p:nvPr/>
        </p:nvSpPr>
        <p:spPr>
          <a:xfrm>
            <a:off x="7668650" y="2571750"/>
            <a:ext cx="12312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PUSHFD </a:t>
            </a:r>
            <a:endParaRPr/>
          </a:p>
        </p:txBody>
      </p:sp>
      <p:sp>
        <p:nvSpPr>
          <p:cNvPr id="307" name="Google Shape;307;p46"/>
          <p:cNvSpPr/>
          <p:nvPr/>
        </p:nvSpPr>
        <p:spPr>
          <a:xfrm>
            <a:off x="690600" y="386575"/>
            <a:ext cx="3881400" cy="1558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66863" y="1346625"/>
            <a:ext cx="39540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latin typeface="Roboto"/>
                <a:ea typeface="Roboto"/>
                <a:cs typeface="Roboto"/>
                <a:sym typeface="Roboto"/>
              </a:rPr>
              <a:t>PUSHAD</a:t>
            </a:r>
            <a:endParaRPr b="1" sz="20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rPr lang="es" sz="1800">
                <a:latin typeface="Roboto"/>
                <a:ea typeface="Roboto"/>
                <a:cs typeface="Roboto"/>
                <a:sym typeface="Roboto"/>
              </a:rPr>
              <a:t>EAX ECX EDX EBX ESP EBP ESI EDI</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rPr b="1" lang="es" sz="2000">
                <a:latin typeface="Roboto"/>
                <a:ea typeface="Roboto"/>
                <a:cs typeface="Roboto"/>
                <a:sym typeface="Roboto"/>
              </a:rPr>
              <a:t>POPAD</a:t>
            </a:r>
            <a:endParaRPr b="1" sz="2000">
              <a:latin typeface="Roboto"/>
              <a:ea typeface="Roboto"/>
              <a:cs typeface="Roboto"/>
              <a:sym typeface="Roboto"/>
            </a:endParaRPr>
          </a:p>
        </p:txBody>
      </p:sp>
      <p:sp>
        <p:nvSpPr>
          <p:cNvPr id="313" name="Google Shape;313;p47"/>
          <p:cNvSpPr/>
          <p:nvPr/>
        </p:nvSpPr>
        <p:spPr>
          <a:xfrm>
            <a:off x="699127" y="1860074"/>
            <a:ext cx="3289500" cy="336300"/>
          </a:xfrm>
          <a:prstGeom prst="rightArrow">
            <a:avLst>
              <a:gd fmla="val 50000" name="adj1"/>
              <a:gd fmla="val 135688"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rot="10800000">
            <a:off x="699127" y="2743352"/>
            <a:ext cx="3289500" cy="336300"/>
          </a:xfrm>
          <a:prstGeom prst="rightArrow">
            <a:avLst>
              <a:gd fmla="val 50000" name="adj1"/>
              <a:gd fmla="val 135688"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5236502" y="1860084"/>
            <a:ext cx="3289500" cy="336300"/>
          </a:xfrm>
          <a:prstGeom prst="rightArrow">
            <a:avLst>
              <a:gd fmla="val 50000" name="adj1"/>
              <a:gd fmla="val 135688"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rot="10800000">
            <a:off x="5236502" y="2743343"/>
            <a:ext cx="3289500" cy="336300"/>
          </a:xfrm>
          <a:prstGeom prst="rightArrow">
            <a:avLst>
              <a:gd fmla="val 50000" name="adj1"/>
              <a:gd fmla="val 135688"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txBox="1"/>
          <p:nvPr>
            <p:ph type="title"/>
          </p:nvPr>
        </p:nvSpPr>
        <p:spPr>
          <a:xfrm>
            <a:off x="4904253" y="1346613"/>
            <a:ext cx="39540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rgbClr val="666666"/>
                </a:solidFill>
                <a:latin typeface="Roboto"/>
                <a:ea typeface="Roboto"/>
                <a:cs typeface="Roboto"/>
                <a:sym typeface="Roboto"/>
              </a:rPr>
              <a:t>PUSHA</a:t>
            </a:r>
            <a:endParaRPr b="1" sz="2000">
              <a:solidFill>
                <a:srgbClr val="666666"/>
              </a:solidFill>
              <a:latin typeface="Roboto"/>
              <a:ea typeface="Roboto"/>
              <a:cs typeface="Roboto"/>
              <a:sym typeface="Roboto"/>
            </a:endParaRPr>
          </a:p>
          <a:p>
            <a:pPr indent="0" lvl="0" marL="0" rtl="0" algn="ctr">
              <a:spcBef>
                <a:spcPts val="0"/>
              </a:spcBef>
              <a:spcAft>
                <a:spcPts val="0"/>
              </a:spcAft>
              <a:buNone/>
            </a:pPr>
            <a:r>
              <a:t/>
            </a:r>
            <a:endParaRPr b="1" sz="1800">
              <a:solidFill>
                <a:srgbClr val="666666"/>
              </a:solidFill>
              <a:latin typeface="Roboto"/>
              <a:ea typeface="Roboto"/>
              <a:cs typeface="Roboto"/>
              <a:sym typeface="Roboto"/>
            </a:endParaRPr>
          </a:p>
          <a:p>
            <a:pPr indent="0" lvl="0" marL="0" rtl="0" algn="ctr">
              <a:spcBef>
                <a:spcPts val="0"/>
              </a:spcBef>
              <a:spcAft>
                <a:spcPts val="0"/>
              </a:spcAft>
              <a:buNone/>
            </a:pPr>
            <a:r>
              <a:t/>
            </a:r>
            <a:endParaRPr b="1" sz="1800">
              <a:solidFill>
                <a:srgbClr val="666666"/>
              </a:solidFill>
              <a:latin typeface="Roboto"/>
              <a:ea typeface="Roboto"/>
              <a:cs typeface="Roboto"/>
              <a:sym typeface="Roboto"/>
            </a:endParaRPr>
          </a:p>
          <a:p>
            <a:pPr indent="0" lvl="0" marL="0" rtl="0" algn="ctr">
              <a:spcBef>
                <a:spcPts val="0"/>
              </a:spcBef>
              <a:spcAft>
                <a:spcPts val="0"/>
              </a:spcAft>
              <a:buNone/>
            </a:pPr>
            <a:r>
              <a:rPr lang="es" sz="1800">
                <a:solidFill>
                  <a:srgbClr val="666666"/>
                </a:solidFill>
                <a:latin typeface="Roboto"/>
                <a:ea typeface="Roboto"/>
                <a:cs typeface="Roboto"/>
                <a:sym typeface="Roboto"/>
              </a:rPr>
              <a:t>AX CX DX BX SP BP SI DI</a:t>
            </a:r>
            <a:endParaRPr sz="1800">
              <a:solidFill>
                <a:srgbClr val="666666"/>
              </a:solidFill>
              <a:latin typeface="Roboto"/>
              <a:ea typeface="Roboto"/>
              <a:cs typeface="Roboto"/>
              <a:sym typeface="Roboto"/>
            </a:endParaRPr>
          </a:p>
          <a:p>
            <a:pPr indent="0" lvl="0" marL="0" rtl="0" algn="ctr">
              <a:spcBef>
                <a:spcPts val="0"/>
              </a:spcBef>
              <a:spcAft>
                <a:spcPts val="0"/>
              </a:spcAft>
              <a:buNone/>
            </a:pPr>
            <a:r>
              <a:t/>
            </a:r>
            <a:endParaRPr sz="1800">
              <a:solidFill>
                <a:srgbClr val="666666"/>
              </a:solidFill>
              <a:latin typeface="Roboto"/>
              <a:ea typeface="Roboto"/>
              <a:cs typeface="Roboto"/>
              <a:sym typeface="Roboto"/>
            </a:endParaRPr>
          </a:p>
          <a:p>
            <a:pPr indent="0" lvl="0" marL="0" rtl="0" algn="ctr">
              <a:spcBef>
                <a:spcPts val="0"/>
              </a:spcBef>
              <a:spcAft>
                <a:spcPts val="0"/>
              </a:spcAft>
              <a:buNone/>
            </a:pPr>
            <a:r>
              <a:t/>
            </a:r>
            <a:endParaRPr sz="1800">
              <a:solidFill>
                <a:srgbClr val="666666"/>
              </a:solidFill>
              <a:latin typeface="Roboto"/>
              <a:ea typeface="Roboto"/>
              <a:cs typeface="Roboto"/>
              <a:sym typeface="Roboto"/>
            </a:endParaRPr>
          </a:p>
          <a:p>
            <a:pPr indent="0" lvl="0" marL="0" rtl="0" algn="ctr">
              <a:spcBef>
                <a:spcPts val="0"/>
              </a:spcBef>
              <a:spcAft>
                <a:spcPts val="0"/>
              </a:spcAft>
              <a:buNone/>
            </a:pPr>
            <a:r>
              <a:rPr b="1" lang="es" sz="2000">
                <a:solidFill>
                  <a:srgbClr val="666666"/>
                </a:solidFill>
                <a:latin typeface="Roboto"/>
                <a:ea typeface="Roboto"/>
                <a:cs typeface="Roboto"/>
                <a:sym typeface="Roboto"/>
              </a:rPr>
              <a:t>POPA</a:t>
            </a:r>
            <a:endParaRPr b="1" sz="2000">
              <a:solidFill>
                <a:srgbClr val="666666"/>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5.2.1 PROC Directive</a:t>
            </a:r>
            <a:endParaRPr/>
          </a:p>
        </p:txBody>
      </p:sp>
      <p:sp>
        <p:nvSpPr>
          <p:cNvPr id="323" name="Google Shape;323;p48"/>
          <p:cNvSpPr/>
          <p:nvPr/>
        </p:nvSpPr>
        <p:spPr>
          <a:xfrm>
            <a:off x="615900" y="1475600"/>
            <a:ext cx="7912200" cy="3400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latin typeface="Roboto"/>
                <a:ea typeface="Roboto"/>
                <a:cs typeface="Roboto"/>
                <a:sym typeface="Roboto"/>
              </a:rPr>
              <a:t>Las directivas PROC y ENDP definen el inicio y el final de un procedimiento,que es un conjunto de sentencias a las que se puede acceder directamente llamando al procedimiento. Un procedimiento posee un nombre, el cual es utilizado para ser llamado.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 El parámetro 'atributo' es opcional, y puede ser NEAR ó FAR (por defecto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es NEAR). Si el procedimiento es el principal de un programa, ha de utilizarse</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el atributo FAR.</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 Para que un procedimiento en un módulo sea accesible desde otros módulos</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se ha de especificar la directiva PUBLIC.</a:t>
            </a:r>
            <a:endParaRPr sz="18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5.2.1 PROC Directive</a:t>
            </a:r>
            <a:endParaRPr/>
          </a:p>
        </p:txBody>
      </p:sp>
      <p:pic>
        <p:nvPicPr>
          <p:cNvPr id="329" name="Google Shape;329;p49"/>
          <p:cNvPicPr preferRelativeResize="0"/>
          <p:nvPr/>
        </p:nvPicPr>
        <p:blipFill rotWithShape="1">
          <a:blip r:embed="rId3">
            <a:alphaModFix/>
          </a:blip>
          <a:srcRect b="31844" l="34008" r="28598" t="57561"/>
          <a:stretch/>
        </p:blipFill>
        <p:spPr>
          <a:xfrm>
            <a:off x="660500" y="1960450"/>
            <a:ext cx="6000748" cy="1784774"/>
          </a:xfrm>
          <a:prstGeom prst="rect">
            <a:avLst/>
          </a:prstGeom>
          <a:noFill/>
          <a:ln>
            <a:noFill/>
          </a:ln>
        </p:spPr>
      </p:pic>
      <p:sp>
        <p:nvSpPr>
          <p:cNvPr id="330" name="Google Shape;330;p49"/>
          <p:cNvSpPr txBox="1"/>
          <p:nvPr/>
        </p:nvSpPr>
        <p:spPr>
          <a:xfrm>
            <a:off x="449700" y="1419375"/>
            <a:ext cx="1967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EJEMPLO:</a:t>
            </a:r>
            <a:endParaRPr>
              <a:latin typeface="Roboto"/>
              <a:ea typeface="Roboto"/>
              <a:cs typeface="Roboto"/>
              <a:sym typeface="Roboto"/>
            </a:endParaRPr>
          </a:p>
        </p:txBody>
      </p:sp>
      <p:sp>
        <p:nvSpPr>
          <p:cNvPr id="331" name="Google Shape;331;p49"/>
          <p:cNvSpPr/>
          <p:nvPr/>
        </p:nvSpPr>
        <p:spPr>
          <a:xfrm>
            <a:off x="590250" y="3920900"/>
            <a:ext cx="4553100" cy="1040100"/>
          </a:xfrm>
          <a:prstGeom prst="round1Rect">
            <a:avLst>
              <a:gd fmla="val 13496"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NOTA:</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Para llamar a un procedimiento se utiliza la instrucción</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s">
                <a:highlight>
                  <a:srgbClr val="FFFF00"/>
                </a:highlight>
                <a:latin typeface="Roboto"/>
                <a:ea typeface="Roboto"/>
                <a:cs typeface="Roboto"/>
                <a:sym typeface="Roboto"/>
              </a:rPr>
              <a:t>CALL: CALL nombre_procedimiento</a:t>
            </a:r>
            <a:endParaRPr>
              <a:highlight>
                <a:srgbClr val="FFFF00"/>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5.2.2 CALL and RET Instructions</a:t>
            </a:r>
            <a:endParaRPr/>
          </a:p>
        </p:txBody>
      </p:sp>
      <p:sp>
        <p:nvSpPr>
          <p:cNvPr id="337" name="Google Shape;337;p50"/>
          <p:cNvSpPr txBox="1"/>
          <p:nvPr/>
        </p:nvSpPr>
        <p:spPr>
          <a:xfrm>
            <a:off x="311725" y="1506650"/>
            <a:ext cx="8520600" cy="3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La </a:t>
            </a:r>
            <a:r>
              <a:rPr lang="es" sz="1800"/>
              <a:t>instrucción</a:t>
            </a:r>
            <a:r>
              <a:rPr lang="es" sz="1800"/>
              <a:t> CALL llama a un procedimiento directamente del procesador para que comience la </a:t>
            </a:r>
            <a:r>
              <a:rPr lang="es" sz="1800"/>
              <a:t>ejecución</a:t>
            </a:r>
            <a:r>
              <a:rPr lang="es" sz="1800"/>
              <a:t> en una nueva </a:t>
            </a:r>
            <a:r>
              <a:rPr lang="es" sz="1800"/>
              <a:t>ubicación</a:t>
            </a:r>
            <a:r>
              <a:rPr lang="es" sz="1800"/>
              <a:t> de memoria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El procedimiento utiliza una </a:t>
            </a:r>
            <a:r>
              <a:rPr lang="es" sz="1800"/>
              <a:t>instrucción</a:t>
            </a:r>
            <a:r>
              <a:rPr lang="es" sz="1800"/>
              <a:t> RET para volver al punto del programa justo antes de haberse hecho el CALL.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La </a:t>
            </a:r>
            <a:r>
              <a:rPr lang="es" sz="1800"/>
              <a:t>instrucción</a:t>
            </a:r>
            <a:r>
              <a:rPr lang="es" sz="1800"/>
              <a:t> CALL empuja su </a:t>
            </a:r>
            <a:r>
              <a:rPr lang="es" sz="1800"/>
              <a:t>dirección</a:t>
            </a:r>
            <a:r>
              <a:rPr lang="es" sz="1800"/>
              <a:t> de retorno en la pila y copia la direccion del procedimiento CALL en el instruction pointer.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Cuando el procedimiento </a:t>
            </a:r>
            <a:r>
              <a:rPr lang="es" sz="1800"/>
              <a:t>está</a:t>
            </a:r>
            <a:r>
              <a:rPr lang="es" sz="1800"/>
              <a:t> listo para regresar, la </a:t>
            </a:r>
            <a:r>
              <a:rPr lang="es" sz="1800"/>
              <a:t>instrucción</a:t>
            </a:r>
            <a:r>
              <a:rPr lang="es" sz="1800"/>
              <a:t> RET carga la </a:t>
            </a:r>
            <a:r>
              <a:rPr lang="es" sz="1800"/>
              <a:t>dirección</a:t>
            </a:r>
            <a:r>
              <a:rPr lang="es" sz="1800"/>
              <a:t> de retorno de la pila al instruction pointer.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51"/>
          <p:cNvPicPr preferRelativeResize="0"/>
          <p:nvPr/>
        </p:nvPicPr>
        <p:blipFill rotWithShape="1">
          <a:blip r:embed="rId3">
            <a:alphaModFix/>
          </a:blip>
          <a:srcRect b="3873" l="0" r="15832" t="1420"/>
          <a:stretch/>
        </p:blipFill>
        <p:spPr>
          <a:xfrm>
            <a:off x="2002500" y="229925"/>
            <a:ext cx="5138999" cy="468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blip>
          <a:srcRect b="2930" l="20968" r="23040" t="66128"/>
          <a:stretch/>
        </p:blipFill>
        <p:spPr>
          <a:xfrm>
            <a:off x="894075" y="1285875"/>
            <a:ext cx="6689174" cy="2079500"/>
          </a:xfrm>
          <a:prstGeom prst="rect">
            <a:avLst/>
          </a:prstGeom>
          <a:noFill/>
          <a:ln>
            <a:noFill/>
          </a:ln>
        </p:spPr>
      </p:pic>
      <p:pic>
        <p:nvPicPr>
          <p:cNvPr id="93" name="Google Shape;93;p16"/>
          <p:cNvPicPr preferRelativeResize="0"/>
          <p:nvPr/>
        </p:nvPicPr>
        <p:blipFill rotWithShape="1">
          <a:blip r:embed="rId4">
            <a:alphaModFix/>
          </a:blip>
          <a:srcRect b="66050" l="747" r="2136" t="12073"/>
          <a:stretch/>
        </p:blipFill>
        <p:spPr>
          <a:xfrm>
            <a:off x="131737" y="3948025"/>
            <a:ext cx="8880576" cy="1125149"/>
          </a:xfrm>
          <a:prstGeom prst="rect">
            <a:avLst/>
          </a:prstGeom>
          <a:noFill/>
          <a:ln>
            <a:noFill/>
          </a:ln>
        </p:spPr>
      </p:pic>
      <p:sp>
        <p:nvSpPr>
          <p:cNvPr id="94" name="Google Shape;94;p16"/>
          <p:cNvSpPr txBox="1"/>
          <p:nvPr/>
        </p:nvSpPr>
        <p:spPr>
          <a:xfrm>
            <a:off x="3150450" y="3501000"/>
            <a:ext cx="28431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Roboto"/>
                <a:ea typeface="Roboto"/>
                <a:cs typeface="Roboto"/>
                <a:sym typeface="Roboto"/>
              </a:rPr>
              <a:t>Tabla de verdad</a:t>
            </a:r>
            <a:endParaRPr sz="16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5.2.3 Nested Procedure Calls</a:t>
            </a:r>
            <a:endParaRPr/>
          </a:p>
        </p:txBody>
      </p:sp>
      <p:sp>
        <p:nvSpPr>
          <p:cNvPr id="348" name="Google Shape;348;p52"/>
          <p:cNvSpPr txBox="1"/>
          <p:nvPr/>
        </p:nvSpPr>
        <p:spPr>
          <a:xfrm>
            <a:off x="311725" y="1983025"/>
            <a:ext cx="4695600" cy="241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Roboto"/>
                <a:ea typeface="Roboto"/>
                <a:cs typeface="Roboto"/>
                <a:sym typeface="Roboto"/>
              </a:rPr>
              <a:t>Nested Procedure calls o </a:t>
            </a:r>
            <a:r>
              <a:rPr lang="es" sz="2400">
                <a:latin typeface="Roboto"/>
                <a:ea typeface="Roboto"/>
                <a:cs typeface="Roboto"/>
                <a:sym typeface="Roboto"/>
              </a:rPr>
              <a:t>llamadas</a:t>
            </a:r>
            <a:r>
              <a:rPr lang="es" sz="2400">
                <a:latin typeface="Roboto"/>
                <a:ea typeface="Roboto"/>
                <a:cs typeface="Roboto"/>
                <a:sym typeface="Roboto"/>
              </a:rPr>
              <a:t> a procedimientos anidadas ocurren cuando otro procedimiento llama (CALL) a otro antes de que </a:t>
            </a:r>
            <a:r>
              <a:rPr lang="es" sz="2400">
                <a:latin typeface="Roboto"/>
                <a:ea typeface="Roboto"/>
                <a:cs typeface="Roboto"/>
                <a:sym typeface="Roboto"/>
              </a:rPr>
              <a:t>éste</a:t>
            </a:r>
            <a:r>
              <a:rPr lang="es" sz="2400">
                <a:latin typeface="Roboto"/>
                <a:ea typeface="Roboto"/>
                <a:cs typeface="Roboto"/>
                <a:sym typeface="Roboto"/>
              </a:rPr>
              <a:t> regrese (RET).</a:t>
            </a:r>
            <a:endParaRPr sz="2400">
              <a:latin typeface="Roboto"/>
              <a:ea typeface="Roboto"/>
              <a:cs typeface="Roboto"/>
              <a:sym typeface="Roboto"/>
            </a:endParaRPr>
          </a:p>
        </p:txBody>
      </p:sp>
      <p:pic>
        <p:nvPicPr>
          <p:cNvPr id="349" name="Google Shape;349;p52"/>
          <p:cNvPicPr preferRelativeResize="0"/>
          <p:nvPr/>
        </p:nvPicPr>
        <p:blipFill rotWithShape="1">
          <a:blip r:embed="rId3">
            <a:alphaModFix/>
          </a:blip>
          <a:srcRect b="11000" l="40231" r="41882" t="68950"/>
          <a:stretch/>
        </p:blipFill>
        <p:spPr>
          <a:xfrm>
            <a:off x="5488975" y="2193750"/>
            <a:ext cx="3343350" cy="210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5.2.3 Nested Procedure Calls</a:t>
            </a:r>
            <a:endParaRPr/>
          </a:p>
        </p:txBody>
      </p:sp>
      <p:sp>
        <p:nvSpPr>
          <p:cNvPr id="355" name="Google Shape;355;p53"/>
          <p:cNvSpPr txBox="1"/>
          <p:nvPr/>
        </p:nvSpPr>
        <p:spPr>
          <a:xfrm>
            <a:off x="311725" y="1289000"/>
            <a:ext cx="4288200" cy="30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Ejemplo: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Supongamos que main llama a una </a:t>
            </a:r>
            <a:r>
              <a:rPr lang="es" sz="1800">
                <a:latin typeface="Roboto"/>
                <a:ea typeface="Roboto"/>
                <a:cs typeface="Roboto"/>
                <a:sym typeface="Roboto"/>
              </a:rPr>
              <a:t>función</a:t>
            </a:r>
            <a:r>
              <a:rPr lang="es" sz="1800">
                <a:latin typeface="Roboto"/>
                <a:ea typeface="Roboto"/>
                <a:cs typeface="Roboto"/>
                <a:sym typeface="Roboto"/>
              </a:rPr>
              <a:t> llamada Sub 1 y mientras esta se ejecuta llama a un procedimiento Sub 2 y a su vez </a:t>
            </a:r>
            <a:r>
              <a:rPr lang="es" sz="1800">
                <a:latin typeface="Roboto"/>
                <a:ea typeface="Roboto"/>
                <a:cs typeface="Roboto"/>
                <a:sym typeface="Roboto"/>
              </a:rPr>
              <a:t>está</a:t>
            </a:r>
            <a:r>
              <a:rPr lang="es" sz="1800">
                <a:latin typeface="Roboto"/>
                <a:ea typeface="Roboto"/>
                <a:cs typeface="Roboto"/>
                <a:sym typeface="Roboto"/>
              </a:rPr>
              <a:t> llama a Sub 3.</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Cuando Sub 3 termina de ejecutarse y llega  a la </a:t>
            </a:r>
            <a:r>
              <a:rPr lang="es" sz="1800">
                <a:latin typeface="Roboto"/>
                <a:ea typeface="Roboto"/>
                <a:cs typeface="Roboto"/>
                <a:sym typeface="Roboto"/>
              </a:rPr>
              <a:t>instrucción</a:t>
            </a:r>
            <a:r>
              <a:rPr lang="es" sz="1800">
                <a:latin typeface="Roboto"/>
                <a:ea typeface="Roboto"/>
                <a:cs typeface="Roboto"/>
                <a:sym typeface="Roboto"/>
              </a:rPr>
              <a:t> RET; esto hace que saque el valor del stack pointer register hacia el instruction pointer.</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Después el stack pointer register apunta a la siguiente entrada más alta de la pila (Sub2) y se repetirá el mismo proceso hasta regresar a main.</a:t>
            </a:r>
            <a:r>
              <a:rPr lang="es" sz="1800">
                <a:latin typeface="Roboto"/>
                <a:ea typeface="Roboto"/>
                <a:cs typeface="Roboto"/>
                <a:sym typeface="Roboto"/>
              </a:rPr>
              <a:t> </a:t>
            </a:r>
            <a:endParaRPr sz="1800">
              <a:latin typeface="Roboto"/>
              <a:ea typeface="Roboto"/>
              <a:cs typeface="Roboto"/>
              <a:sym typeface="Roboto"/>
            </a:endParaRPr>
          </a:p>
        </p:txBody>
      </p:sp>
      <p:pic>
        <p:nvPicPr>
          <p:cNvPr id="356" name="Google Shape;356;p53"/>
          <p:cNvPicPr preferRelativeResize="0"/>
          <p:nvPr/>
        </p:nvPicPr>
        <p:blipFill rotWithShape="1">
          <a:blip r:embed="rId3">
            <a:alphaModFix/>
          </a:blip>
          <a:srcRect b="12648" l="41206" r="40277" t="67165"/>
          <a:stretch/>
        </p:blipFill>
        <p:spPr>
          <a:xfrm>
            <a:off x="5099900" y="1412900"/>
            <a:ext cx="2139576" cy="1311425"/>
          </a:xfrm>
          <a:prstGeom prst="rect">
            <a:avLst/>
          </a:prstGeom>
          <a:noFill/>
          <a:ln>
            <a:noFill/>
          </a:ln>
        </p:spPr>
      </p:pic>
      <p:pic>
        <p:nvPicPr>
          <p:cNvPr id="357" name="Google Shape;357;p53"/>
          <p:cNvPicPr preferRelativeResize="0"/>
          <p:nvPr/>
        </p:nvPicPr>
        <p:blipFill rotWithShape="1">
          <a:blip r:embed="rId4">
            <a:alphaModFix/>
          </a:blip>
          <a:srcRect b="39988" l="41122" r="41873" t="45352"/>
          <a:stretch/>
        </p:blipFill>
        <p:spPr>
          <a:xfrm>
            <a:off x="6692750" y="3055125"/>
            <a:ext cx="2139576" cy="1037073"/>
          </a:xfrm>
          <a:prstGeom prst="rect">
            <a:avLst/>
          </a:prstGeom>
          <a:noFill/>
          <a:ln>
            <a:noFill/>
          </a:ln>
        </p:spPr>
      </p:pic>
      <p:pic>
        <p:nvPicPr>
          <p:cNvPr id="358" name="Google Shape;358;p53"/>
          <p:cNvPicPr preferRelativeResize="0"/>
          <p:nvPr/>
        </p:nvPicPr>
        <p:blipFill rotWithShape="1">
          <a:blip r:embed="rId5">
            <a:alphaModFix/>
          </a:blip>
          <a:srcRect b="22709" l="41164" r="41622" t="65656"/>
          <a:stretch/>
        </p:blipFill>
        <p:spPr>
          <a:xfrm>
            <a:off x="5057700" y="4186075"/>
            <a:ext cx="1975052" cy="7505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311725" y="500925"/>
            <a:ext cx="87144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5.2.4 Passing Register Arguments to Procedures</a:t>
            </a:r>
            <a:endParaRPr/>
          </a:p>
        </p:txBody>
      </p:sp>
      <p:pic>
        <p:nvPicPr>
          <p:cNvPr id="364" name="Google Shape;364;p54"/>
          <p:cNvPicPr preferRelativeResize="0"/>
          <p:nvPr/>
        </p:nvPicPr>
        <p:blipFill rotWithShape="1">
          <a:blip r:embed="rId3">
            <a:alphaModFix/>
          </a:blip>
          <a:srcRect b="32279" l="35943" r="37053" t="54386"/>
          <a:stretch/>
        </p:blipFill>
        <p:spPr>
          <a:xfrm>
            <a:off x="4266225" y="1456250"/>
            <a:ext cx="4877774" cy="2038775"/>
          </a:xfrm>
          <a:prstGeom prst="rect">
            <a:avLst/>
          </a:prstGeom>
          <a:noFill/>
          <a:ln>
            <a:noFill/>
          </a:ln>
        </p:spPr>
      </p:pic>
      <p:sp>
        <p:nvSpPr>
          <p:cNvPr id="365" name="Google Shape;365;p54"/>
          <p:cNvSpPr txBox="1"/>
          <p:nvPr/>
        </p:nvSpPr>
        <p:spPr>
          <a:xfrm>
            <a:off x="191025" y="3122600"/>
            <a:ext cx="4075200" cy="9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231F20"/>
                </a:solidFill>
                <a:highlight>
                  <a:srgbClr val="FFFFFF"/>
                </a:highlight>
              </a:rPr>
              <a:t>En la sección anterior creamos un procedimiento simple llamado </a:t>
            </a:r>
            <a:r>
              <a:rPr b="1" lang="es" sz="1200">
                <a:solidFill>
                  <a:srgbClr val="231F20"/>
                </a:solidFill>
                <a:highlight>
                  <a:srgbClr val="FFFFFF"/>
                </a:highlight>
              </a:rPr>
              <a:t>SumOf</a:t>
            </a:r>
            <a:r>
              <a:rPr lang="es" sz="1200">
                <a:solidFill>
                  <a:srgbClr val="231F20"/>
                </a:solidFill>
                <a:highlight>
                  <a:srgbClr val="FFFFFF"/>
                </a:highlight>
              </a:rPr>
              <a:t> que agregó los enteros</a:t>
            </a:r>
            <a:endParaRPr sz="1200">
              <a:solidFill>
                <a:srgbClr val="231F20"/>
              </a:solidFill>
              <a:highlight>
                <a:srgbClr val="FFFFFF"/>
              </a:highlight>
            </a:endParaRPr>
          </a:p>
          <a:p>
            <a:pPr indent="0" lvl="0" marL="0" rtl="0" algn="just">
              <a:spcBef>
                <a:spcPts val="0"/>
              </a:spcBef>
              <a:spcAft>
                <a:spcPts val="0"/>
              </a:spcAft>
              <a:buNone/>
            </a:pPr>
            <a:r>
              <a:rPr lang="es" sz="1200">
                <a:solidFill>
                  <a:srgbClr val="231F20"/>
                </a:solidFill>
                <a:highlight>
                  <a:srgbClr val="FFFFFF"/>
                </a:highlight>
              </a:rPr>
              <a:t>en los registros EAX, EBX y ECX. En </a:t>
            </a:r>
            <a:r>
              <a:rPr b="1" lang="es" sz="1200">
                <a:solidFill>
                  <a:srgbClr val="231F20"/>
                </a:solidFill>
                <a:highlight>
                  <a:srgbClr val="FFFFFF"/>
                </a:highlight>
              </a:rPr>
              <a:t>main</a:t>
            </a:r>
            <a:r>
              <a:rPr lang="es" sz="1200">
                <a:solidFill>
                  <a:srgbClr val="231F20"/>
                </a:solidFill>
                <a:highlight>
                  <a:srgbClr val="FFFFFF"/>
                </a:highlight>
              </a:rPr>
              <a:t> , antes de llamar a </a:t>
            </a:r>
            <a:r>
              <a:rPr b="1" lang="es" sz="1200">
                <a:solidFill>
                  <a:srgbClr val="231F20"/>
                </a:solidFill>
                <a:highlight>
                  <a:srgbClr val="FFFFFF"/>
                </a:highlight>
              </a:rPr>
              <a:t>SumOf</a:t>
            </a:r>
            <a:r>
              <a:rPr lang="es" sz="1200">
                <a:solidFill>
                  <a:srgbClr val="231F20"/>
                </a:solidFill>
                <a:highlight>
                  <a:srgbClr val="FFFFFF"/>
                </a:highlight>
              </a:rPr>
              <a:t> , asignamos valores a EAX,</a:t>
            </a:r>
            <a:endParaRPr sz="1200">
              <a:solidFill>
                <a:srgbClr val="231F20"/>
              </a:solidFill>
              <a:highlight>
                <a:srgbClr val="FFFFFF"/>
              </a:highlight>
            </a:endParaRPr>
          </a:p>
          <a:p>
            <a:pPr indent="0" lvl="0" marL="0" rtl="0" algn="just">
              <a:spcBef>
                <a:spcPts val="0"/>
              </a:spcBef>
              <a:spcAft>
                <a:spcPts val="0"/>
              </a:spcAft>
              <a:buNone/>
            </a:pPr>
            <a:r>
              <a:rPr lang="es" sz="1200">
                <a:solidFill>
                  <a:srgbClr val="231F20"/>
                </a:solidFill>
                <a:highlight>
                  <a:srgbClr val="FFFFFF"/>
                </a:highlight>
              </a:rPr>
              <a:t>EBX y ECX</a:t>
            </a:r>
            <a:endParaRPr sz="1200">
              <a:solidFill>
                <a:srgbClr val="231F20"/>
              </a:solidFill>
              <a:highlight>
                <a:srgbClr val="FFFFFF"/>
              </a:highlight>
            </a:endParaRPr>
          </a:p>
          <a:p>
            <a:pPr indent="0" lvl="0" marL="0" rtl="0" algn="l">
              <a:spcBef>
                <a:spcPts val="0"/>
              </a:spcBef>
              <a:spcAft>
                <a:spcPts val="0"/>
              </a:spcAft>
              <a:buNone/>
            </a:pPr>
            <a:r>
              <a:t/>
            </a:r>
            <a:endParaRPr>
              <a:latin typeface="Roboto"/>
              <a:ea typeface="Roboto"/>
              <a:cs typeface="Roboto"/>
              <a:sym typeface="Roboto"/>
            </a:endParaRPr>
          </a:p>
        </p:txBody>
      </p:sp>
      <p:sp>
        <p:nvSpPr>
          <p:cNvPr id="366" name="Google Shape;366;p54"/>
          <p:cNvSpPr txBox="1"/>
          <p:nvPr/>
        </p:nvSpPr>
        <p:spPr>
          <a:xfrm>
            <a:off x="4789750" y="3575600"/>
            <a:ext cx="4075200" cy="47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231F20"/>
                </a:solidFill>
                <a:highlight>
                  <a:srgbClr val="FFFFFF"/>
                </a:highlight>
              </a:rPr>
              <a:t>Después de la declaración </a:t>
            </a:r>
            <a:r>
              <a:rPr b="1" lang="es" sz="1200">
                <a:solidFill>
                  <a:srgbClr val="231F20"/>
                </a:solidFill>
                <a:highlight>
                  <a:srgbClr val="FFFFFF"/>
                </a:highlight>
              </a:rPr>
              <a:t>call,</a:t>
            </a:r>
            <a:r>
              <a:rPr lang="es" sz="1200">
                <a:solidFill>
                  <a:srgbClr val="231F20"/>
                </a:solidFill>
                <a:highlight>
                  <a:srgbClr val="FFFFFF"/>
                </a:highlight>
              </a:rPr>
              <a:t> tenemos la opción de copiar la suma en EAX a una variable</a:t>
            </a:r>
            <a:endParaRPr sz="1200">
              <a:latin typeface="Roboto"/>
              <a:ea typeface="Roboto"/>
              <a:cs typeface="Roboto"/>
              <a:sym typeface="Roboto"/>
            </a:endParaRPr>
          </a:p>
        </p:txBody>
      </p:sp>
      <p:sp>
        <p:nvSpPr>
          <p:cNvPr id="367" name="Google Shape;367;p54"/>
          <p:cNvSpPr txBox="1"/>
          <p:nvPr/>
        </p:nvSpPr>
        <p:spPr>
          <a:xfrm>
            <a:off x="155650" y="1286850"/>
            <a:ext cx="3983100" cy="256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t>Un mejor enfoque es pasar</a:t>
            </a:r>
            <a:endParaRPr sz="1200"/>
          </a:p>
          <a:p>
            <a:pPr indent="0" lvl="0" marL="0" rtl="0" algn="just">
              <a:spcBef>
                <a:spcPts val="0"/>
              </a:spcBef>
              <a:spcAft>
                <a:spcPts val="0"/>
              </a:spcAft>
              <a:buNone/>
            </a:pPr>
            <a:r>
              <a:rPr lang="es" sz="1200"/>
              <a:t>el desplazamiento de una matriz al procedimiento y pasa un número entero que especifica el número de elementos de la matriz. Llamamos a estos argumentos (o parámetros de entrada). En lenguaje ensamblador, es común que</a:t>
            </a:r>
            <a:endParaRPr sz="1200"/>
          </a:p>
          <a:p>
            <a:pPr indent="0" lvl="0" marL="0" rtl="0" algn="just">
              <a:spcBef>
                <a:spcPts val="0"/>
              </a:spcBef>
              <a:spcAft>
                <a:spcPts val="0"/>
              </a:spcAft>
              <a:buNone/>
            </a:pPr>
            <a:r>
              <a:rPr lang="es" sz="1200"/>
              <a:t>pasar argumentos dentro de registros de propósito general.</a:t>
            </a:r>
            <a:endParaRPr sz="12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5.2.5 Example: Summing an Integer Array</a:t>
            </a:r>
            <a:endParaRPr/>
          </a:p>
        </p:txBody>
      </p:sp>
      <p:pic>
        <p:nvPicPr>
          <p:cNvPr id="373" name="Google Shape;373;p55"/>
          <p:cNvPicPr preferRelativeResize="0"/>
          <p:nvPr/>
        </p:nvPicPr>
        <p:blipFill rotWithShape="1">
          <a:blip r:embed="rId3">
            <a:alphaModFix/>
          </a:blip>
          <a:srcRect b="58154" l="61015" r="15007" t="21049"/>
          <a:stretch/>
        </p:blipFill>
        <p:spPr>
          <a:xfrm>
            <a:off x="2094175" y="1584950"/>
            <a:ext cx="4669445" cy="2277974"/>
          </a:xfrm>
          <a:prstGeom prst="rect">
            <a:avLst/>
          </a:prstGeom>
          <a:noFill/>
          <a:ln>
            <a:noFill/>
          </a:ln>
        </p:spPr>
      </p:pic>
      <p:pic>
        <p:nvPicPr>
          <p:cNvPr id="374" name="Google Shape;374;p55"/>
          <p:cNvPicPr preferRelativeResize="0"/>
          <p:nvPr/>
        </p:nvPicPr>
        <p:blipFill rotWithShape="1">
          <a:blip r:embed="rId4">
            <a:alphaModFix/>
          </a:blip>
          <a:srcRect b="34430" l="62620" r="15826" t="57006"/>
          <a:stretch/>
        </p:blipFill>
        <p:spPr>
          <a:xfrm>
            <a:off x="2435025" y="3785100"/>
            <a:ext cx="4273949" cy="95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5.2.6 Saving and Restoring Registers</a:t>
            </a:r>
            <a:endParaRPr/>
          </a:p>
        </p:txBody>
      </p:sp>
      <p:sp>
        <p:nvSpPr>
          <p:cNvPr id="380" name="Google Shape;380;p56"/>
          <p:cNvSpPr txBox="1"/>
          <p:nvPr>
            <p:ph type="title"/>
          </p:nvPr>
        </p:nvSpPr>
        <p:spPr>
          <a:xfrm>
            <a:off x="166450" y="14867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000000"/>
                </a:solidFill>
              </a:rPr>
              <a:t>Arraysum, ECX Y ESI son utilizados para aquellos procedimientos en el que se modifican los registros.  Aunque siempre debemos guardar nuestros registros para que no se </a:t>
            </a:r>
            <a:r>
              <a:rPr lang="es" sz="1400">
                <a:solidFill>
                  <a:srgbClr val="000000"/>
                </a:solidFill>
              </a:rPr>
              <a:t>sobreescriben.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s" sz="1400">
                <a:solidFill>
                  <a:srgbClr val="000000"/>
                </a:solidFill>
              </a:rPr>
              <a:t>Operadores como USES Y PROC Permiten enumerar los registros que han sido modificados. y para ello se realiza dos cosas: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s" sz="1400">
                <a:solidFill>
                  <a:srgbClr val="000000"/>
                </a:solidFill>
              </a:rPr>
              <a:t>Generar PUSH que es el que guarda los registros en la pila </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s" sz="1400">
                <a:solidFill>
                  <a:srgbClr val="000000"/>
                </a:solidFill>
              </a:rPr>
              <a:t>Generar instrucciones POP </a:t>
            </a:r>
            <a:r>
              <a:rPr lang="es" sz="1400">
                <a:solidFill>
                  <a:srgbClr val="000000"/>
                </a:solidFill>
              </a:rPr>
              <a:t> que restauran los valores del </a:t>
            </a:r>
            <a:r>
              <a:rPr lang="es" sz="1400">
                <a:solidFill>
                  <a:srgbClr val="000000"/>
                </a:solidFill>
              </a:rPr>
              <a:t>registro</a:t>
            </a:r>
            <a:r>
              <a:rPr lang="es" sz="1400">
                <a:solidFill>
                  <a:srgbClr val="000000"/>
                </a:solidFill>
              </a:rPr>
              <a:t> al final de procedimiento.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rPr lang="es" sz="1400">
                <a:solidFill>
                  <a:srgbClr val="000000"/>
                </a:solidFill>
              </a:rPr>
              <a:t>Sin embargo hay una regla de guardar registros y sucede cuando en un procedimiento se devuelven valores en un registro. </a:t>
            </a:r>
            <a:endParaRPr sz="14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 </a:t>
            </a:r>
            <a:endParaRPr/>
          </a:p>
        </p:txBody>
      </p:sp>
      <p:sp>
        <p:nvSpPr>
          <p:cNvPr id="386" name="Google Shape;386;p57"/>
          <p:cNvSpPr txBox="1"/>
          <p:nvPr>
            <p:ph type="title"/>
          </p:nvPr>
        </p:nvSpPr>
        <p:spPr>
          <a:xfrm>
            <a:off x="226000" y="15463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s"/>
              <a:t>: </a:t>
            </a:r>
            <a:endParaRPr/>
          </a:p>
        </p:txBody>
      </p:sp>
      <p:pic>
        <p:nvPicPr>
          <p:cNvPr id="387" name="Google Shape;387;p57"/>
          <p:cNvPicPr preferRelativeResize="0"/>
          <p:nvPr/>
        </p:nvPicPr>
        <p:blipFill rotWithShape="1">
          <a:blip r:embed="rId3">
            <a:alphaModFix/>
          </a:blip>
          <a:srcRect b="20706" l="25044" r="52352" t="44690"/>
          <a:stretch/>
        </p:blipFill>
        <p:spPr>
          <a:xfrm>
            <a:off x="556050" y="1546300"/>
            <a:ext cx="3971827" cy="34201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5.3.1 Background Information</a:t>
            </a:r>
            <a:endParaRPr/>
          </a:p>
        </p:txBody>
      </p:sp>
      <p:sp>
        <p:nvSpPr>
          <p:cNvPr id="393" name="Google Shape;393;p58"/>
          <p:cNvSpPr txBox="1"/>
          <p:nvPr/>
        </p:nvSpPr>
        <p:spPr>
          <a:xfrm>
            <a:off x="510325" y="1377350"/>
            <a:ext cx="7601100" cy="28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Supongamos que un programa muestra una cadena en la ventana de la consola llamando a un procedimiento (o función) llamada WriteString. La fuente del programa debe contener una directiva PROTO que identifique el procedimiento WriteString: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WriteString proto</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A continuación, una instrucción CALL ejecuta WriteString: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call WriteString</a:t>
            </a:r>
            <a:endParaRPr b="1" sz="18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5.3.1 Background Information</a:t>
            </a:r>
            <a:endParaRPr/>
          </a:p>
          <a:p>
            <a:pPr indent="0" lvl="0" marL="0" rtl="0" algn="l">
              <a:spcBef>
                <a:spcPts val="0"/>
              </a:spcBef>
              <a:spcAft>
                <a:spcPts val="0"/>
              </a:spcAft>
              <a:buNone/>
            </a:pPr>
            <a:r>
              <a:t/>
            </a:r>
            <a:endParaRPr/>
          </a:p>
        </p:txBody>
      </p:sp>
      <p:sp>
        <p:nvSpPr>
          <p:cNvPr id="399" name="Google Shape;399;p59"/>
          <p:cNvSpPr txBox="1"/>
          <p:nvPr/>
        </p:nvSpPr>
        <p:spPr>
          <a:xfrm>
            <a:off x="389450" y="1907000"/>
            <a:ext cx="8178600" cy="25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Opciones de comando de vinculador (Linker Command Options)</a:t>
            </a:r>
            <a:endParaRPr b="1"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La utilidad de enlace (linker utility) combina el archivo de objetos de un programa con uno o más archivos de objetos y bibliotecas de enlaces. El siguiente comando, por ejemplo, vincula hello.obj a las bibliotecas irvine32.lib y kernel32.lib:</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enlace hello.obj irvine32.lib kernel32.lib</a:t>
            </a:r>
            <a:endParaRPr sz="18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5.4.1 Motivation for Creating the Library</a:t>
            </a:r>
            <a:endParaRPr/>
          </a:p>
        </p:txBody>
      </p:sp>
      <p:sp>
        <p:nvSpPr>
          <p:cNvPr id="405" name="Google Shape;405;p60"/>
          <p:cNvSpPr txBox="1"/>
          <p:nvPr/>
        </p:nvSpPr>
        <p:spPr>
          <a:xfrm>
            <a:off x="238900" y="1545850"/>
            <a:ext cx="8755200" cy="1798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s">
                <a:solidFill>
                  <a:srgbClr val="222222"/>
                </a:solidFill>
                <a:highlight>
                  <a:srgbClr val="F8F9FA"/>
                </a:highlight>
              </a:rPr>
              <a:t>No existe una biblioteca estándar aprobada por Microsoft para la programación en lenguaje ensamblador.</a:t>
            </a:r>
            <a:endParaRPr>
              <a:solidFill>
                <a:srgbClr val="222222"/>
              </a:solidFill>
              <a:highlight>
                <a:srgbClr val="F8F9FA"/>
              </a:highlight>
            </a:endParaRPr>
          </a:p>
          <a:p>
            <a:pPr indent="0" lvl="0" marL="0" rtl="0" algn="l">
              <a:spcBef>
                <a:spcPts val="0"/>
              </a:spcBef>
              <a:spcAft>
                <a:spcPts val="0"/>
              </a:spcAft>
              <a:buNone/>
            </a:pPr>
            <a:r>
              <a:rPr lang="es">
                <a:highlight>
                  <a:srgbClr val="FFFFFF"/>
                </a:highlight>
              </a:rPr>
              <a:t>Los programadores comenzaron a escribir lenguaje ensamblador para procesadores x86 a principios de la década de 1980, MSDOS era el sistema operativo más utilizado. Estos programas de 16 bits pudieron llamar a las funciones de MSDOS (conocidas como servicios INT 21h) para realizar una entrada / salida simple. </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5.4.2 Overview</a:t>
            </a:r>
            <a:endParaRPr/>
          </a:p>
        </p:txBody>
      </p:sp>
      <p:sp>
        <p:nvSpPr>
          <p:cNvPr id="411" name="Google Shape;411;p61"/>
          <p:cNvSpPr txBox="1"/>
          <p:nvPr/>
        </p:nvSpPr>
        <p:spPr>
          <a:xfrm>
            <a:off x="374700" y="1312125"/>
            <a:ext cx="8457600" cy="383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Ventana de Comandos: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s">
                <a:latin typeface="Roboto"/>
                <a:ea typeface="Roboto"/>
                <a:cs typeface="Roboto"/>
                <a:sym typeface="Roboto"/>
              </a:rPr>
              <a:t>Es una ventana solo de texto.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Es una forma de realizar acciones avanzadas mediante comandos de texto.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Usando el comando “mode” se puede modificar el número de líneas y columnas.</a:t>
            </a:r>
            <a:endParaRPr>
              <a:latin typeface="Roboto"/>
              <a:ea typeface="Roboto"/>
              <a:cs typeface="Roboto"/>
              <a:sym typeface="Roboto"/>
            </a:endParaRPr>
          </a:p>
          <a:p>
            <a:pPr indent="457200" lvl="0" marL="1828800" rtl="0" algn="l">
              <a:spcBef>
                <a:spcPts val="0"/>
              </a:spcBef>
              <a:spcAft>
                <a:spcPts val="0"/>
              </a:spcAft>
              <a:buNone/>
            </a:pPr>
            <a:r>
              <a:rPr lang="es">
                <a:latin typeface="Roboto"/>
                <a:ea typeface="Roboto"/>
                <a:cs typeface="Roboto"/>
                <a:sym typeface="Roboto"/>
              </a:rPr>
              <a:t>mode con cols=40 lines=30</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s">
                <a:latin typeface="Roboto"/>
                <a:ea typeface="Roboto"/>
                <a:cs typeface="Roboto"/>
                <a:sym typeface="Roboto"/>
              </a:rPr>
              <a:t>File handle:</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Es un entero de 32 bits utilizado por el sistema operativo Windows para identificar un archivo que está abierto actualmente.</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Cuando un programa llama a un servicio de Windows para abrir o crear un archivo, el sistema operativo crea un nuevo identificador de archivo y lo pone a disposición del programa. </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Cada vez que llame a un método de servicio del sistema operativo para leer o escribir en el archivo, debe pasar el mismo identificador de archivo como parámetro al método de servicio.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Si un programa llama a procedimientos en la biblioteca Irvine32, siempre debe insertar valores de 32 bits en la pila de tiempo de ejecución; si no lo hace, las funciones de la consola Win32 llamadas por la biblioteca no funcionarán correctamente.</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46.3 Complement of Basic Logic gates</a:t>
            </a:r>
            <a:endParaRPr/>
          </a:p>
        </p:txBody>
      </p:sp>
      <p:pic>
        <p:nvPicPr>
          <p:cNvPr id="100" name="Google Shape;100;p17"/>
          <p:cNvPicPr preferRelativeResize="0"/>
          <p:nvPr/>
        </p:nvPicPr>
        <p:blipFill>
          <a:blip r:embed="rId3">
            <a:alphaModFix/>
          </a:blip>
          <a:stretch>
            <a:fillRect/>
          </a:stretch>
        </p:blipFill>
        <p:spPr>
          <a:xfrm>
            <a:off x="2508425" y="1283500"/>
            <a:ext cx="4245975" cy="376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17" name="Google Shape;417;p62"/>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Uso de los procedimientos en la biblioteca Irvine32, se omiten los más avanzados. se llaman con </a:t>
            </a:r>
            <a:r>
              <a:rPr b="1" lang="es">
                <a:latin typeface="Roboto"/>
                <a:ea typeface="Roboto"/>
                <a:cs typeface="Roboto"/>
                <a:sym typeface="Roboto"/>
              </a:rPr>
              <a:t>call</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CloseFile</a:t>
            </a:r>
            <a:r>
              <a:rPr lang="es">
                <a:latin typeface="Roboto"/>
                <a:ea typeface="Roboto"/>
                <a:cs typeface="Roboto"/>
                <a:sym typeface="Roboto"/>
              </a:rPr>
              <a:t>: cierra un archivo previamente creado o abierto. El retorno al Acumulador Extendido </a:t>
            </a:r>
            <a:r>
              <a:rPr b="1" lang="es">
                <a:latin typeface="Roboto"/>
                <a:ea typeface="Roboto"/>
                <a:cs typeface="Roboto"/>
                <a:sym typeface="Roboto"/>
              </a:rPr>
              <a:t>NO </a:t>
            </a:r>
            <a:r>
              <a:rPr lang="es">
                <a:latin typeface="Roboto"/>
                <a:ea typeface="Roboto"/>
                <a:cs typeface="Roboto"/>
                <a:sym typeface="Roboto"/>
              </a:rPr>
              <a:t>será cero.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Clscr</a:t>
            </a:r>
            <a:r>
              <a:rPr lang="es">
                <a:latin typeface="Roboto"/>
                <a:ea typeface="Roboto"/>
                <a:cs typeface="Roboto"/>
                <a:sym typeface="Roboto"/>
              </a:rPr>
              <a:t>: limpia la consola. Se llama al inicio y al final de un programa.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CreateOutputFile</a:t>
            </a:r>
            <a:r>
              <a:rPr lang="es">
                <a:latin typeface="Roboto"/>
                <a:ea typeface="Roboto"/>
                <a:cs typeface="Roboto"/>
                <a:sym typeface="Roboto"/>
              </a:rPr>
              <a:t>: Crea un archivo en disco y lo abre para escritura.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Crlf</a:t>
            </a:r>
            <a:r>
              <a:rPr lang="es">
                <a:latin typeface="Roboto"/>
                <a:ea typeface="Roboto"/>
                <a:cs typeface="Roboto"/>
                <a:sym typeface="Roboto"/>
              </a:rPr>
              <a:t>: (por CarriageReturn LineFeed) Esto avanza el cursor al principio de la siguiente </a:t>
            </a:r>
            <a:r>
              <a:rPr lang="es">
                <a:latin typeface="Roboto"/>
                <a:ea typeface="Roboto"/>
                <a:cs typeface="Roboto"/>
                <a:sym typeface="Roboto"/>
              </a:rPr>
              <a:t>línea</a:t>
            </a:r>
            <a:r>
              <a:rPr lang="es">
                <a:latin typeface="Roboto"/>
                <a:ea typeface="Roboto"/>
                <a:cs typeface="Roboto"/>
                <a:sym typeface="Roboto"/>
              </a:rPr>
              <a:t> en la consola.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Delay</a:t>
            </a:r>
            <a:r>
              <a:rPr lang="es">
                <a:latin typeface="Roboto"/>
                <a:ea typeface="Roboto"/>
                <a:cs typeface="Roboto"/>
                <a:sym typeface="Roboto"/>
              </a:rPr>
              <a:t>: Pausa el programa por el </a:t>
            </a:r>
            <a:r>
              <a:rPr lang="es">
                <a:latin typeface="Roboto"/>
                <a:ea typeface="Roboto"/>
                <a:cs typeface="Roboto"/>
                <a:sym typeface="Roboto"/>
              </a:rPr>
              <a:t>número</a:t>
            </a:r>
            <a:r>
              <a:rPr lang="es">
                <a:latin typeface="Roboto"/>
                <a:ea typeface="Roboto"/>
                <a:cs typeface="Roboto"/>
                <a:sym typeface="Roboto"/>
              </a:rPr>
              <a:t> indicado de milisegundos.</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DumpMem</a:t>
            </a:r>
            <a:r>
              <a:rPr lang="es">
                <a:latin typeface="Roboto"/>
                <a:ea typeface="Roboto"/>
                <a:cs typeface="Roboto"/>
                <a:sym typeface="Roboto"/>
              </a:rPr>
              <a:t>: Escribe un intervalo de memoria en la ventana de consola en hexadecimal.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DumpRegs</a:t>
            </a:r>
            <a:r>
              <a:rPr lang="es">
                <a:latin typeface="Roboto"/>
                <a:ea typeface="Roboto"/>
                <a:cs typeface="Roboto"/>
                <a:sym typeface="Roboto"/>
              </a:rPr>
              <a:t>: muestra un volcado hexadecimal de los registros </a:t>
            </a:r>
            <a:r>
              <a:rPr lang="es" sz="1200">
                <a:latin typeface="Roboto"/>
                <a:ea typeface="Roboto"/>
                <a:cs typeface="Roboto"/>
                <a:sym typeface="Roboto"/>
              </a:rPr>
              <a:t>EAX, EBX, ECX, EDX, ESI, EDI, EBP, ESP, EIP, y EFL.</a:t>
            </a:r>
            <a:endParaRPr b="1" sz="1200">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GetCommandTail</a:t>
            </a:r>
            <a:r>
              <a:rPr lang="es">
                <a:latin typeface="Roboto"/>
                <a:ea typeface="Roboto"/>
                <a:cs typeface="Roboto"/>
                <a:sym typeface="Roboto"/>
              </a:rPr>
              <a:t>: copia la </a:t>
            </a:r>
            <a:r>
              <a:rPr lang="es">
                <a:latin typeface="Roboto"/>
                <a:ea typeface="Roboto"/>
                <a:cs typeface="Roboto"/>
                <a:sym typeface="Roboto"/>
              </a:rPr>
              <a:t>línea</a:t>
            </a:r>
            <a:r>
              <a:rPr lang="es">
                <a:latin typeface="Roboto"/>
                <a:ea typeface="Roboto"/>
                <a:cs typeface="Roboto"/>
                <a:sym typeface="Roboto"/>
              </a:rPr>
              <a:t> de comandos del programa a una cadena terminada en “\0”, si no hubo comandos se activa una bandera de carry, o se desactiva por lo contrario.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GetMaxXY</a:t>
            </a:r>
            <a:r>
              <a:rPr lang="es">
                <a:latin typeface="Roboto"/>
                <a:ea typeface="Roboto"/>
                <a:cs typeface="Roboto"/>
                <a:sym typeface="Roboto"/>
              </a:rPr>
              <a:t>: recupera el valor del tamaño máximo del buffer de la ventana de consola, si es mayor que el area visible, entonces, una barra desplazadora aparecerá.</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GetMseconds: </a:t>
            </a:r>
            <a:r>
              <a:rPr lang="es">
                <a:latin typeface="Roboto"/>
                <a:ea typeface="Roboto"/>
                <a:cs typeface="Roboto"/>
                <a:sym typeface="Roboto"/>
              </a:rPr>
              <a:t>recupera el número de milisegundos desde la medianoche hasta el tiempo actual.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GetTextColor</a:t>
            </a:r>
            <a:r>
              <a:rPr lang="es">
                <a:latin typeface="Roboto"/>
                <a:ea typeface="Roboto"/>
                <a:cs typeface="Roboto"/>
                <a:sym typeface="Roboto"/>
              </a:rPr>
              <a:t>: Regresa un color a 4 bits más alto que AL y 4 bits </a:t>
            </a:r>
            <a:r>
              <a:rPr lang="es">
                <a:latin typeface="Roboto"/>
                <a:ea typeface="Roboto"/>
                <a:cs typeface="Roboto"/>
                <a:sym typeface="Roboto"/>
              </a:rPr>
              <a:t>más</a:t>
            </a:r>
            <a:r>
              <a:rPr lang="es">
                <a:latin typeface="Roboto"/>
                <a:ea typeface="Roboto"/>
                <a:cs typeface="Roboto"/>
                <a:sym typeface="Roboto"/>
              </a:rPr>
              <a:t> bajos que el fondo de la consola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Gotoxy:</a:t>
            </a:r>
            <a:r>
              <a:rPr lang="es">
                <a:latin typeface="Roboto"/>
                <a:ea typeface="Roboto"/>
                <a:cs typeface="Roboto"/>
                <a:sym typeface="Roboto"/>
              </a:rPr>
              <a:t> ubicará al cursor en las coordenadas designadas que se pongan en DH (y) y DL (x).</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23" name="Google Shape;423;p63"/>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MsgBox</a:t>
            </a:r>
            <a:r>
              <a:rPr lang="es">
                <a:latin typeface="Roboto"/>
                <a:ea typeface="Roboto"/>
                <a:cs typeface="Roboto"/>
                <a:sym typeface="Roboto"/>
              </a:rPr>
              <a:t>: despliega un cuadro de diálogo con contenido opcional.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MsgBoxAsk</a:t>
            </a:r>
            <a:r>
              <a:rPr lang="es">
                <a:latin typeface="Roboto"/>
                <a:ea typeface="Roboto"/>
                <a:cs typeface="Roboto"/>
                <a:sym typeface="Roboto"/>
              </a:rPr>
              <a:t>: El mismo despliegue que el anterior pero con botones de “Sí” y “No”.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OpenInputFile</a:t>
            </a:r>
            <a:r>
              <a:rPr lang="es">
                <a:latin typeface="Roboto"/>
                <a:ea typeface="Roboto"/>
                <a:cs typeface="Roboto"/>
                <a:sym typeface="Roboto"/>
              </a:rPr>
              <a:t>: Abre un archivo existente para usarlo como entrada.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ParseDecimal32</a:t>
            </a:r>
            <a:r>
              <a:rPr lang="es">
                <a:latin typeface="Roboto"/>
                <a:ea typeface="Roboto"/>
                <a:cs typeface="Roboto"/>
                <a:sym typeface="Roboto"/>
              </a:rPr>
              <a:t>: Convierte una cadena de decimal entero sin signo a un binario de 32-bit.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ParseInteger32</a:t>
            </a:r>
            <a:r>
              <a:rPr lang="es">
                <a:latin typeface="Roboto"/>
                <a:ea typeface="Roboto"/>
                <a:cs typeface="Roboto"/>
                <a:sym typeface="Roboto"/>
              </a:rPr>
              <a:t>: </a:t>
            </a:r>
            <a:r>
              <a:rPr lang="es">
                <a:latin typeface="Roboto"/>
                <a:ea typeface="Roboto"/>
                <a:cs typeface="Roboto"/>
                <a:sym typeface="Roboto"/>
              </a:rPr>
              <a:t>Convierte una cadena de decimal entero </a:t>
            </a:r>
            <a:r>
              <a:rPr b="1" lang="es">
                <a:latin typeface="Roboto"/>
                <a:ea typeface="Roboto"/>
                <a:cs typeface="Roboto"/>
                <a:sym typeface="Roboto"/>
              </a:rPr>
              <a:t>CON </a:t>
            </a:r>
            <a:r>
              <a:rPr lang="es">
                <a:latin typeface="Roboto"/>
                <a:ea typeface="Roboto"/>
                <a:cs typeface="Roboto"/>
                <a:sym typeface="Roboto"/>
              </a:rPr>
              <a:t>signo a un binario de 32-bit.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Random32</a:t>
            </a:r>
            <a:r>
              <a:rPr lang="es">
                <a:latin typeface="Roboto"/>
                <a:ea typeface="Roboto"/>
                <a:cs typeface="Roboto"/>
                <a:sym typeface="Roboto"/>
              </a:rPr>
              <a:t>: Genera un entero aleatorio de 32-bit en el Registro Extendido.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Randomize</a:t>
            </a:r>
            <a:r>
              <a:rPr lang="es">
                <a:latin typeface="Roboto"/>
                <a:ea typeface="Roboto"/>
                <a:cs typeface="Roboto"/>
                <a:sym typeface="Roboto"/>
              </a:rPr>
              <a:t>: inicializa el valor de la semilla de </a:t>
            </a:r>
            <a:r>
              <a:rPr b="1" lang="es">
                <a:latin typeface="Roboto"/>
                <a:ea typeface="Roboto"/>
                <a:cs typeface="Roboto"/>
                <a:sym typeface="Roboto"/>
              </a:rPr>
              <a:t>Random32 </a:t>
            </a:r>
            <a:r>
              <a:rPr lang="es">
                <a:latin typeface="Roboto"/>
                <a:ea typeface="Roboto"/>
                <a:cs typeface="Roboto"/>
                <a:sym typeface="Roboto"/>
              </a:rPr>
              <a:t>y </a:t>
            </a:r>
            <a:r>
              <a:rPr b="1" lang="es">
                <a:latin typeface="Roboto"/>
                <a:ea typeface="Roboto"/>
                <a:cs typeface="Roboto"/>
                <a:sym typeface="Roboto"/>
              </a:rPr>
              <a:t>RandomRange</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RandomRange</a:t>
            </a:r>
            <a:r>
              <a:rPr lang="es">
                <a:latin typeface="Roboto"/>
                <a:ea typeface="Roboto"/>
                <a:cs typeface="Roboto"/>
                <a:sym typeface="Roboto"/>
              </a:rPr>
              <a:t>: produce un entero aleatorio en el rango de 0 a n - 1, n es un parámetro en EAX.</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ReadChar</a:t>
            </a:r>
            <a:r>
              <a:rPr lang="es">
                <a:latin typeface="Roboto"/>
                <a:ea typeface="Roboto"/>
                <a:cs typeface="Roboto"/>
                <a:sym typeface="Roboto"/>
              </a:rPr>
              <a:t>: lee un caracter del teclado y regresa el caracter en el registro AL. No hace echo.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ReadDec</a:t>
            </a:r>
            <a:r>
              <a:rPr lang="es">
                <a:latin typeface="Roboto"/>
                <a:ea typeface="Roboto"/>
                <a:cs typeface="Roboto"/>
                <a:sym typeface="Roboto"/>
              </a:rPr>
              <a:t>: lee un </a:t>
            </a:r>
            <a:r>
              <a:rPr lang="es">
                <a:latin typeface="Roboto"/>
                <a:ea typeface="Roboto"/>
                <a:cs typeface="Roboto"/>
                <a:sym typeface="Roboto"/>
              </a:rPr>
              <a:t>entero</a:t>
            </a:r>
            <a:r>
              <a:rPr lang="es">
                <a:latin typeface="Roboto"/>
                <a:ea typeface="Roboto"/>
                <a:cs typeface="Roboto"/>
                <a:sym typeface="Roboto"/>
              </a:rPr>
              <a:t> decimal sin signo de 32-bit desde el teclado y regresa el valor en EAX. No “ “ ni Afa.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ReadFromFile</a:t>
            </a:r>
            <a:r>
              <a:rPr lang="es">
                <a:latin typeface="Roboto"/>
                <a:ea typeface="Roboto"/>
                <a:cs typeface="Roboto"/>
                <a:sym typeface="Roboto"/>
              </a:rPr>
              <a:t>: Lee un archivo del disco hacia un buffer de memoria.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ReadHex</a:t>
            </a:r>
            <a:r>
              <a:rPr lang="es">
                <a:latin typeface="Roboto"/>
                <a:ea typeface="Roboto"/>
                <a:cs typeface="Roboto"/>
                <a:sym typeface="Roboto"/>
              </a:rPr>
              <a:t>: Lee un entero hexadecimal de 32-bit </a:t>
            </a:r>
            <a:r>
              <a:rPr lang="es">
                <a:latin typeface="Roboto"/>
                <a:ea typeface="Roboto"/>
                <a:cs typeface="Roboto"/>
                <a:sym typeface="Roboto"/>
              </a:rPr>
              <a:t>y regresa el valor binario que corresponda en EAX.</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ReadInt</a:t>
            </a:r>
            <a:r>
              <a:rPr lang="es">
                <a:latin typeface="Roboto"/>
                <a:ea typeface="Roboto"/>
                <a:cs typeface="Roboto"/>
                <a:sym typeface="Roboto"/>
              </a:rPr>
              <a:t>:  Lee un entero con signo de 32-bit </a:t>
            </a:r>
            <a:r>
              <a:rPr lang="es">
                <a:latin typeface="Roboto"/>
                <a:ea typeface="Roboto"/>
                <a:cs typeface="Roboto"/>
                <a:sym typeface="Roboto"/>
              </a:rPr>
              <a:t>desde el teclado y regresa el valor en EAX. Acepta el “+” o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ReadKey</a:t>
            </a:r>
            <a:r>
              <a:rPr lang="es">
                <a:latin typeface="Roboto"/>
                <a:ea typeface="Roboto"/>
                <a:cs typeface="Roboto"/>
                <a:sym typeface="Roboto"/>
              </a:rPr>
              <a:t>: Inspecciona el buffer del teclado: si </a:t>
            </a:r>
            <a:r>
              <a:rPr lang="es">
                <a:latin typeface="Roboto"/>
                <a:ea typeface="Roboto"/>
                <a:cs typeface="Roboto"/>
                <a:sym typeface="Roboto"/>
              </a:rPr>
              <a:t>NO</a:t>
            </a:r>
            <a:r>
              <a:rPr lang="es">
                <a:latin typeface="Roboto"/>
                <a:ea typeface="Roboto"/>
                <a:cs typeface="Roboto"/>
                <a:sym typeface="Roboto"/>
              </a:rPr>
              <a:t> hubo </a:t>
            </a:r>
            <a:r>
              <a:rPr lang="es">
                <a:latin typeface="Roboto"/>
                <a:ea typeface="Roboto"/>
                <a:cs typeface="Roboto"/>
                <a:sym typeface="Roboto"/>
              </a:rPr>
              <a:t>presión</a:t>
            </a:r>
            <a:r>
              <a:rPr lang="es">
                <a:latin typeface="Roboto"/>
                <a:ea typeface="Roboto"/>
                <a:cs typeface="Roboto"/>
                <a:sym typeface="Roboto"/>
              </a:rPr>
              <a:t> de tecla la Zero flag se activa, y viceversa pero adicionalmente al registro AL se le asigna un cero o un codigo ASCII. si AL ya tienia cero, puede que el usuario haya presionado una tecla especial.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29" name="Google Shape;429;p64"/>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ReadString: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SetTextColor: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Str_length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WaitMsg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WriteBin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WriteBinB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WriteChar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WriteDec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WriteHex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WriteHexB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WriteInt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WriteString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WriteToFile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WriteWindowsMsg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5.5.1 The Irvine64 Library</a:t>
            </a:r>
            <a:endParaRPr/>
          </a:p>
        </p:txBody>
      </p:sp>
      <p:sp>
        <p:nvSpPr>
          <p:cNvPr id="435" name="Google Shape;435;p65"/>
          <p:cNvSpPr txBox="1"/>
          <p:nvPr/>
        </p:nvSpPr>
        <p:spPr>
          <a:xfrm>
            <a:off x="148725" y="1697975"/>
            <a:ext cx="8576700" cy="277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s">
                <a:latin typeface="Roboto"/>
                <a:ea typeface="Roboto"/>
                <a:cs typeface="Roboto"/>
                <a:sym typeface="Roboto"/>
              </a:rPr>
              <a:t>crlf</a:t>
            </a:r>
            <a:r>
              <a:rPr lang="es">
                <a:latin typeface="Roboto"/>
                <a:ea typeface="Roboto"/>
                <a:cs typeface="Roboto"/>
                <a:sym typeface="Roboto"/>
              </a:rPr>
              <a:t>:</a:t>
            </a:r>
            <a:r>
              <a:rPr i="1" lang="es">
                <a:latin typeface="Roboto"/>
                <a:ea typeface="Roboto"/>
                <a:cs typeface="Roboto"/>
                <a:sym typeface="Roboto"/>
              </a:rPr>
              <a:t> escribe una </a:t>
            </a:r>
            <a:r>
              <a:rPr i="1" lang="es">
                <a:latin typeface="Roboto"/>
                <a:ea typeface="Roboto"/>
                <a:cs typeface="Roboto"/>
                <a:sym typeface="Roboto"/>
              </a:rPr>
              <a:t>secuencia</a:t>
            </a:r>
            <a:r>
              <a:rPr i="1" lang="es">
                <a:latin typeface="Roboto"/>
                <a:ea typeface="Roboto"/>
                <a:cs typeface="Roboto"/>
                <a:sym typeface="Roboto"/>
              </a:rPr>
              <a:t> end-of-line en la consola</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random64</a:t>
            </a:r>
            <a:r>
              <a:rPr lang="es">
                <a:latin typeface="Roboto"/>
                <a:ea typeface="Roboto"/>
                <a:cs typeface="Roboto"/>
                <a:sym typeface="Roboto"/>
              </a:rPr>
              <a:t>: </a:t>
            </a:r>
            <a:r>
              <a:rPr i="1" lang="es">
                <a:latin typeface="Roboto"/>
                <a:ea typeface="Roboto"/>
                <a:cs typeface="Roboto"/>
                <a:sym typeface="Roboto"/>
              </a:rPr>
              <a:t>genera un INT </a:t>
            </a:r>
            <a:r>
              <a:rPr i="1" lang="es">
                <a:latin typeface="Roboto"/>
                <a:ea typeface="Roboto"/>
                <a:cs typeface="Roboto"/>
                <a:sym typeface="Roboto"/>
              </a:rPr>
              <a:t>pseudo randomizado</a:t>
            </a:r>
            <a:r>
              <a:rPr i="1" lang="es">
                <a:latin typeface="Roboto"/>
                <a:ea typeface="Roboto"/>
                <a:cs typeface="Roboto"/>
                <a:sym typeface="Roboto"/>
              </a:rPr>
              <a:t> de 64 bits</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randomize</a:t>
            </a:r>
            <a:r>
              <a:rPr lang="es">
                <a:latin typeface="Roboto"/>
                <a:ea typeface="Roboto"/>
                <a:cs typeface="Roboto"/>
                <a:sym typeface="Roboto"/>
              </a:rPr>
              <a:t>:   </a:t>
            </a:r>
            <a:r>
              <a:rPr i="1" lang="es">
                <a:latin typeface="Roboto"/>
                <a:ea typeface="Roboto"/>
                <a:cs typeface="Roboto"/>
                <a:sym typeface="Roboto"/>
              </a:rPr>
              <a:t>planta un generador de </a:t>
            </a:r>
            <a:r>
              <a:rPr i="1" lang="es">
                <a:latin typeface="Roboto"/>
                <a:ea typeface="Roboto"/>
                <a:cs typeface="Roboto"/>
                <a:sym typeface="Roboto"/>
              </a:rPr>
              <a:t>número</a:t>
            </a:r>
            <a:r>
              <a:rPr i="1" lang="es">
                <a:latin typeface="Roboto"/>
                <a:ea typeface="Roboto"/>
                <a:cs typeface="Roboto"/>
                <a:sym typeface="Roboto"/>
              </a:rPr>
              <a:t> aleatorios con un valor </a:t>
            </a:r>
            <a:r>
              <a:rPr i="1" lang="es">
                <a:latin typeface="Roboto"/>
                <a:ea typeface="Roboto"/>
                <a:cs typeface="Roboto"/>
                <a:sym typeface="Roboto"/>
              </a:rPr>
              <a:t>único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readint64</a:t>
            </a:r>
            <a:r>
              <a:rPr lang="es">
                <a:latin typeface="Roboto"/>
                <a:ea typeface="Roboto"/>
                <a:cs typeface="Roboto"/>
                <a:sym typeface="Roboto"/>
              </a:rPr>
              <a:t>: </a:t>
            </a:r>
            <a:r>
              <a:rPr i="1" lang="es">
                <a:latin typeface="Roboto"/>
                <a:ea typeface="Roboto"/>
                <a:cs typeface="Roboto"/>
                <a:sym typeface="Roboto"/>
              </a:rPr>
              <a:t>lee un INT de 64 bits del teclado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readstring</a:t>
            </a:r>
            <a:r>
              <a:rPr lang="es">
                <a:latin typeface="Roboto"/>
                <a:ea typeface="Roboto"/>
                <a:cs typeface="Roboto"/>
                <a:sym typeface="Roboto"/>
              </a:rPr>
              <a:t>: l</a:t>
            </a:r>
            <a:r>
              <a:rPr i="1" lang="es">
                <a:latin typeface="Roboto"/>
                <a:ea typeface="Roboto"/>
                <a:cs typeface="Roboto"/>
                <a:sym typeface="Roboto"/>
              </a:rPr>
              <a:t>ee una cadena de teclado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str_compare</a:t>
            </a:r>
            <a:r>
              <a:rPr lang="es">
                <a:latin typeface="Roboto"/>
                <a:ea typeface="Roboto"/>
                <a:cs typeface="Roboto"/>
                <a:sym typeface="Roboto"/>
              </a:rPr>
              <a:t>: </a:t>
            </a:r>
            <a:r>
              <a:rPr i="1" lang="es">
                <a:latin typeface="Roboto"/>
                <a:ea typeface="Roboto"/>
                <a:cs typeface="Roboto"/>
                <a:sym typeface="Roboto"/>
              </a:rPr>
              <a:t>compara 2 cadenas de la misma forma que CMP</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stt_copy</a:t>
            </a:r>
            <a:r>
              <a:rPr lang="es">
                <a:latin typeface="Roboto"/>
                <a:ea typeface="Roboto"/>
                <a:cs typeface="Roboto"/>
                <a:sym typeface="Roboto"/>
              </a:rPr>
              <a:t>: </a:t>
            </a:r>
            <a:r>
              <a:rPr i="1" lang="es">
                <a:latin typeface="Roboto"/>
                <a:ea typeface="Roboto"/>
                <a:cs typeface="Roboto"/>
                <a:sym typeface="Roboto"/>
              </a:rPr>
              <a:t>copia una cadena a un destino especifico</a:t>
            </a:r>
            <a:endParaRPr i="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311725" y="500925"/>
            <a:ext cx="8520600" cy="623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5.5.2 Calling 64-Bit Subroutines</a:t>
            </a:r>
            <a:endParaRPr>
              <a:solidFill>
                <a:srgbClr val="FFFFFF"/>
              </a:solidFill>
            </a:endParaRPr>
          </a:p>
        </p:txBody>
      </p:sp>
      <p:sp>
        <p:nvSpPr>
          <p:cNvPr id="441" name="Google Shape;441;p66"/>
          <p:cNvSpPr txBox="1"/>
          <p:nvPr/>
        </p:nvSpPr>
        <p:spPr>
          <a:xfrm>
            <a:off x="311725" y="1416775"/>
            <a:ext cx="8238900" cy="3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S</a:t>
            </a:r>
            <a:r>
              <a:rPr lang="es" sz="1800"/>
              <a:t>i desea llamar a una subrutina que ha creado, o una subrutina en la biblioteca Irvine64, todos lo que debe hacer es colocar los parámetros de entrada en los registros y ejecutar la instrucción CALL.</a:t>
            </a:r>
            <a:endParaRPr sz="1800"/>
          </a:p>
          <a:p>
            <a:pPr indent="0" lvl="0" marL="0" rtl="0" algn="l">
              <a:spcBef>
                <a:spcPts val="0"/>
              </a:spcBef>
              <a:spcAft>
                <a:spcPts val="0"/>
              </a:spcAft>
              <a:buNone/>
            </a:pPr>
            <a:r>
              <a:rPr lang="es" sz="1800"/>
              <a:t>por ejemplo:</a:t>
            </a:r>
            <a:endParaRPr sz="1800"/>
          </a:p>
          <a:p>
            <a:pPr indent="457200" lvl="0" marL="914400" rtl="0" algn="l">
              <a:spcBef>
                <a:spcPts val="0"/>
              </a:spcBef>
              <a:spcAft>
                <a:spcPts val="0"/>
              </a:spcAft>
              <a:buNone/>
            </a:pPr>
            <a:r>
              <a:rPr lang="es" sz="1800"/>
              <a:t>mov rax,12345678h</a:t>
            </a:r>
            <a:endParaRPr sz="1800"/>
          </a:p>
          <a:p>
            <a:pPr indent="457200" lvl="0" marL="914400" rtl="0" algn="l">
              <a:spcBef>
                <a:spcPts val="0"/>
              </a:spcBef>
              <a:spcAft>
                <a:spcPts val="0"/>
              </a:spcAft>
              <a:buNone/>
            </a:pPr>
            <a:r>
              <a:rPr lang="es" sz="1800"/>
              <a:t>call WriteHex64</a:t>
            </a:r>
            <a:endParaRPr sz="1800"/>
          </a:p>
          <a:p>
            <a:pPr indent="0" lvl="0" marL="0" rtl="0" algn="l">
              <a:spcBef>
                <a:spcPts val="0"/>
              </a:spcBef>
              <a:spcAft>
                <a:spcPts val="0"/>
              </a:spcAft>
              <a:buNone/>
            </a:pPr>
            <a:r>
              <a:rPr lang="es" sz="1800"/>
              <a:t>Hay otra pequeña cosa que debes hacer, que es usar la directiva PROTO en la parte superior de su programa para identificar cada procedimiento que planea llamar fuera de su propio programa: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ExitProcess PROTO ; located in the Windows API</a:t>
            </a:r>
            <a:endParaRPr sz="1800"/>
          </a:p>
          <a:p>
            <a:pPr indent="0" lvl="0" marL="0" rtl="0" algn="l">
              <a:spcBef>
                <a:spcPts val="0"/>
              </a:spcBef>
              <a:spcAft>
                <a:spcPts val="0"/>
              </a:spcAft>
              <a:buNone/>
            </a:pPr>
            <a:r>
              <a:rPr lang="es" sz="1800"/>
              <a:t>WriteHex64 PROTO ; located in the Irvine64 library</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5.5.3 The calling convention  </a:t>
            </a:r>
            <a:endParaRPr/>
          </a:p>
        </p:txBody>
      </p:sp>
      <p:sp>
        <p:nvSpPr>
          <p:cNvPr id="447" name="Google Shape;447;p67"/>
          <p:cNvSpPr txBox="1"/>
          <p:nvPr/>
        </p:nvSpPr>
        <p:spPr>
          <a:xfrm>
            <a:off x="232125" y="1497600"/>
            <a:ext cx="8716500" cy="3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latin typeface="Roboto"/>
                <a:ea typeface="Roboto"/>
                <a:cs typeface="Roboto"/>
                <a:sym typeface="Roboto"/>
              </a:rPr>
              <a:t>Microsoft sigue un esquema consistente para pasar parámetros y procedimientos de llamada en 64 bits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programas conocidos como la Convención de llamadas de Microsoft x64. Esta convención es utilizada por C / C ++, así como por la interfaz de programación de aplicaciones (API) de Windows. Estas son algunas de las características básicas de este convención de llamadas: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1. La instrucción CALL resta 8 del registro RSP (puntero de pila), ya que las direcciones son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64 bits de largo.</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2. Los primeros cuatro parámetros pasados ​​a un procedimiento se colocan en RCX, RDX, R8 y R9,</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registros, en ese orden. Si solo se pasa un parámetro, se colocará en RCX. Si hay un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segundo parámetro, se colocará en RDX, y así sucesivamente. Se introducen parámetros adicionales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la pila, en orden de izquierda a derecha.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3. Es responsabilidad de la persona que llama asignar al menos 32 bytes de espacio en la sombra en el tiempo de ejecución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stack, por lo que los procedimientos llamados pueden guardar opcionalmente los parámetros de registro en esta área.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4. Al llamar a una subrutina, el puntero de la pila (RSP) debe estar alineado en un límite de 16 bytes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(un múltiplo de 16). La instrucción CALL empuja una dirección de retorno de 8 bytes en la pila, por lo que el</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el programa de llamada debe restar 8 del puntero de la pila, además de los 32 que ya resta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para el espacio de sombra</a:t>
            </a:r>
            <a:endParaRPr sz="125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5.5.4 </a:t>
            </a:r>
            <a:r>
              <a:rPr lang="es"/>
              <a:t>Sample Program that Calls a Procedure </a:t>
            </a:r>
            <a:endParaRPr/>
          </a:p>
        </p:txBody>
      </p:sp>
      <p:pic>
        <p:nvPicPr>
          <p:cNvPr id="453" name="Google Shape;453;p68"/>
          <p:cNvPicPr preferRelativeResize="0"/>
          <p:nvPr/>
        </p:nvPicPr>
        <p:blipFill rotWithShape="1">
          <a:blip r:embed="rId3">
            <a:alphaModFix/>
          </a:blip>
          <a:srcRect b="25805" l="37873" r="37373" t="29047"/>
          <a:stretch/>
        </p:blipFill>
        <p:spPr>
          <a:xfrm>
            <a:off x="5376950" y="1369274"/>
            <a:ext cx="3396000" cy="3484150"/>
          </a:xfrm>
          <a:prstGeom prst="rect">
            <a:avLst/>
          </a:prstGeom>
          <a:noFill/>
          <a:ln>
            <a:noFill/>
          </a:ln>
        </p:spPr>
      </p:pic>
      <p:sp>
        <p:nvSpPr>
          <p:cNvPr id="454" name="Google Shape;454;p68"/>
          <p:cNvSpPr txBox="1"/>
          <p:nvPr/>
        </p:nvSpPr>
        <p:spPr>
          <a:xfrm>
            <a:off x="162725" y="1407925"/>
            <a:ext cx="5065800" cy="27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Se crea un pequeño programa que puede llamar una subrutina llamada </a:t>
            </a:r>
            <a:r>
              <a:rPr b="1" lang="es">
                <a:latin typeface="Roboto"/>
                <a:ea typeface="Roboto"/>
                <a:cs typeface="Roboto"/>
                <a:sym typeface="Roboto"/>
              </a:rPr>
              <a:t>ADDFOUR. </a:t>
            </a:r>
            <a:r>
              <a:rPr lang="es">
                <a:latin typeface="Roboto"/>
                <a:ea typeface="Roboto"/>
                <a:cs typeface="Roboto"/>
                <a:sym typeface="Roboto"/>
              </a:rPr>
              <a:t>Dicha subrutina añade valores a los 4 </a:t>
            </a:r>
            <a:r>
              <a:rPr lang="es">
                <a:latin typeface="Roboto"/>
                <a:ea typeface="Roboto"/>
                <a:cs typeface="Roboto"/>
                <a:sym typeface="Roboto"/>
              </a:rPr>
              <a:t>parámetros</a:t>
            </a:r>
            <a:r>
              <a:rPr lang="es">
                <a:latin typeface="Roboto"/>
                <a:ea typeface="Roboto"/>
                <a:cs typeface="Roboto"/>
                <a:sym typeface="Roboto"/>
              </a:rPr>
              <a:t> de registro (RCX, RDX, R8, R9) y guarda la suma realizada en RAX el cual solo acepta valores enteros.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Podríamos</a:t>
            </a:r>
            <a:r>
              <a:rPr lang="es">
                <a:latin typeface="Roboto"/>
                <a:ea typeface="Roboto"/>
                <a:cs typeface="Roboto"/>
                <a:sym typeface="Roboto"/>
              </a:rPr>
              <a:t> decir que esta subrutina es una </a:t>
            </a:r>
            <a:r>
              <a:rPr lang="es">
                <a:latin typeface="Roboto"/>
                <a:ea typeface="Roboto"/>
                <a:cs typeface="Roboto"/>
                <a:sym typeface="Roboto"/>
              </a:rPr>
              <a:t>función</a:t>
            </a:r>
            <a:r>
              <a:rPr lang="es">
                <a:latin typeface="Roboto"/>
                <a:ea typeface="Roboto"/>
                <a:cs typeface="Roboto"/>
                <a:sym typeface="Roboto"/>
              </a:rPr>
              <a:t>, ya que recibe 4 inputs y lanza solo 1 output.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En vez de llamar ExitProcess para terminar el programa, podemos usar las siguientes </a:t>
            </a:r>
            <a:r>
              <a:rPr lang="es">
                <a:latin typeface="Roboto"/>
                <a:ea typeface="Roboto"/>
                <a:cs typeface="Roboto"/>
                <a:sym typeface="Roboto"/>
              </a:rPr>
              <a:t>líneas</a:t>
            </a:r>
            <a:r>
              <a:rPr lang="es">
                <a:latin typeface="Roboto"/>
                <a:ea typeface="Roboto"/>
                <a:cs typeface="Roboto"/>
                <a:sym typeface="Roboto"/>
              </a:rPr>
              <a:t> de </a:t>
            </a:r>
            <a:r>
              <a:rPr lang="es">
                <a:latin typeface="Roboto"/>
                <a:ea typeface="Roboto"/>
                <a:cs typeface="Roboto"/>
                <a:sym typeface="Roboto"/>
              </a:rPr>
              <a:t>código. Sin embargo, requeriria que reiniciemos el puntero usado a su valor inicial.</a:t>
            </a:r>
            <a:endParaRPr>
              <a:latin typeface="Roboto"/>
              <a:ea typeface="Roboto"/>
              <a:cs typeface="Roboto"/>
              <a:sym typeface="Roboto"/>
            </a:endParaRPr>
          </a:p>
        </p:txBody>
      </p:sp>
      <p:pic>
        <p:nvPicPr>
          <p:cNvPr id="455" name="Google Shape;455;p68"/>
          <p:cNvPicPr preferRelativeResize="0"/>
          <p:nvPr/>
        </p:nvPicPr>
        <p:blipFill rotWithShape="1">
          <a:blip r:embed="rId4">
            <a:alphaModFix/>
          </a:blip>
          <a:srcRect b="29678" l="11025" r="66500" t="65771"/>
          <a:stretch/>
        </p:blipFill>
        <p:spPr>
          <a:xfrm>
            <a:off x="210075" y="4358174"/>
            <a:ext cx="4971101" cy="566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46.3 Complement of Basic Logic gates</a:t>
            </a:r>
            <a:endParaRPr/>
          </a:p>
        </p:txBody>
      </p:sp>
      <p:pic>
        <p:nvPicPr>
          <p:cNvPr id="106" name="Google Shape;106;p18"/>
          <p:cNvPicPr preferRelativeResize="0"/>
          <p:nvPr/>
        </p:nvPicPr>
        <p:blipFill rotWithShape="1">
          <a:blip r:embed="rId3">
            <a:alphaModFix/>
          </a:blip>
          <a:srcRect b="-770" l="0" r="0" t="770"/>
          <a:stretch/>
        </p:blipFill>
        <p:spPr>
          <a:xfrm rot="5400000">
            <a:off x="4160938" y="-412110"/>
            <a:ext cx="1025250" cy="667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p:nvPr/>
        </p:nvSpPr>
        <p:spPr>
          <a:xfrm>
            <a:off x="-1057425" y="212750"/>
            <a:ext cx="5329425" cy="764875"/>
          </a:xfrm>
          <a:prstGeom prst="flowChartInputOutpu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s" sz="2800">
                <a:solidFill>
                  <a:schemeClr val="accent4"/>
                </a:solidFill>
                <a:latin typeface="Merriweather"/>
                <a:ea typeface="Merriweather"/>
                <a:cs typeface="Merriweather"/>
                <a:sym typeface="Merriweather"/>
              </a:rPr>
              <a:t>1.3 REGISTERS</a:t>
            </a:r>
            <a:endParaRPr b="1">
              <a:solidFill>
                <a:schemeClr val="accent4"/>
              </a:solidFill>
            </a:endParaRPr>
          </a:p>
        </p:txBody>
      </p:sp>
      <p:grpSp>
        <p:nvGrpSpPr>
          <p:cNvPr id="112" name="Google Shape;112;p19"/>
          <p:cNvGrpSpPr/>
          <p:nvPr/>
        </p:nvGrpSpPr>
        <p:grpSpPr>
          <a:xfrm>
            <a:off x="0" y="1064888"/>
            <a:ext cx="4272001" cy="4078613"/>
            <a:chOff x="0" y="1064888"/>
            <a:chExt cx="4272001" cy="4078613"/>
          </a:xfrm>
        </p:grpSpPr>
        <p:pic>
          <p:nvPicPr>
            <p:cNvPr id="113" name="Google Shape;113;p19"/>
            <p:cNvPicPr preferRelativeResize="0"/>
            <p:nvPr/>
          </p:nvPicPr>
          <p:blipFill>
            <a:blip r:embed="rId3">
              <a:alphaModFix/>
            </a:blip>
            <a:stretch>
              <a:fillRect/>
            </a:stretch>
          </p:blipFill>
          <p:spPr>
            <a:xfrm>
              <a:off x="0" y="1064888"/>
              <a:ext cx="1828876" cy="1828876"/>
            </a:xfrm>
            <a:prstGeom prst="rect">
              <a:avLst/>
            </a:prstGeom>
            <a:noFill/>
            <a:ln>
              <a:noFill/>
            </a:ln>
          </p:spPr>
        </p:pic>
        <p:pic>
          <p:nvPicPr>
            <p:cNvPr id="114" name="Google Shape;114;p19"/>
            <p:cNvPicPr preferRelativeResize="0"/>
            <p:nvPr/>
          </p:nvPicPr>
          <p:blipFill>
            <a:blip r:embed="rId4">
              <a:alphaModFix/>
            </a:blip>
            <a:stretch>
              <a:fillRect/>
            </a:stretch>
          </p:blipFill>
          <p:spPr>
            <a:xfrm>
              <a:off x="2443126" y="3314625"/>
              <a:ext cx="1828876" cy="1828876"/>
            </a:xfrm>
            <a:prstGeom prst="rect">
              <a:avLst/>
            </a:prstGeom>
            <a:noFill/>
            <a:ln>
              <a:noFill/>
            </a:ln>
          </p:spPr>
        </p:pic>
      </p:grpSp>
      <p:sp>
        <p:nvSpPr>
          <p:cNvPr id="115" name="Google Shape;115;p19"/>
          <p:cNvSpPr txBox="1"/>
          <p:nvPr>
            <p:ph idx="1" type="body"/>
          </p:nvPr>
        </p:nvSpPr>
        <p:spPr>
          <a:xfrm>
            <a:off x="4644675" y="673275"/>
            <a:ext cx="4166400" cy="1643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Char char="➢"/>
            </a:pPr>
            <a:r>
              <a:rPr b="1" lang="es" sz="1800"/>
              <a:t>Son más caros</a:t>
            </a:r>
            <a:endParaRPr b="1" sz="1800"/>
          </a:p>
          <a:p>
            <a:pPr indent="-342900" lvl="0" marL="457200" rtl="0" algn="ctr">
              <a:spcBef>
                <a:spcPts val="0"/>
              </a:spcBef>
              <a:spcAft>
                <a:spcPts val="0"/>
              </a:spcAft>
              <a:buSzPts val="1800"/>
              <a:buChar char="➢"/>
            </a:pPr>
            <a:r>
              <a:rPr b="1" lang="es" sz="1800"/>
              <a:t>Instrucciones con código más largo</a:t>
            </a:r>
            <a:endParaRPr b="1" sz="1800"/>
          </a:p>
          <a:p>
            <a:pPr indent="-342900" lvl="0" marL="457200" rtl="0" algn="ctr">
              <a:spcBef>
                <a:spcPts val="0"/>
              </a:spcBef>
              <a:spcAft>
                <a:spcPts val="0"/>
              </a:spcAft>
              <a:buSzPts val="1800"/>
              <a:buChar char="➢"/>
            </a:pPr>
            <a:r>
              <a:rPr b="1" lang="es" sz="1800"/>
              <a:t>Circuitos más complejos</a:t>
            </a:r>
            <a:endParaRPr b="1" sz="1800"/>
          </a:p>
        </p:txBody>
      </p:sp>
      <p:sp>
        <p:nvSpPr>
          <p:cNvPr id="116" name="Google Shape;116;p19"/>
          <p:cNvSpPr/>
          <p:nvPr/>
        </p:nvSpPr>
        <p:spPr>
          <a:xfrm>
            <a:off x="2872000" y="1617825"/>
            <a:ext cx="937500" cy="615900"/>
          </a:xfrm>
          <a:prstGeom prst="wedgeRoundRectCallout">
            <a:avLst>
              <a:gd fmla="val 39120" name="adj1"/>
              <a:gd fmla="val 234178"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a:t>
            </a:r>
            <a:endParaRPr b="1" sz="1700"/>
          </a:p>
        </p:txBody>
      </p:sp>
      <p:sp>
        <p:nvSpPr>
          <p:cNvPr id="117" name="Google Shape;117;p19"/>
          <p:cNvSpPr/>
          <p:nvPr/>
        </p:nvSpPr>
        <p:spPr>
          <a:xfrm>
            <a:off x="100200" y="3642225"/>
            <a:ext cx="2367000" cy="1299900"/>
          </a:xfrm>
          <a:prstGeom prst="wedgeEllipseCallout">
            <a:avLst>
              <a:gd fmla="val -20590" name="adj1"/>
              <a:gd fmla="val -107243"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Instrucciones, operandos, resultados</a:t>
            </a:r>
            <a:endParaRPr b="1" sz="1700"/>
          </a:p>
        </p:txBody>
      </p:sp>
      <p:sp>
        <p:nvSpPr>
          <p:cNvPr id="118" name="Google Shape;118;p19"/>
          <p:cNvSpPr/>
          <p:nvPr/>
        </p:nvSpPr>
        <p:spPr>
          <a:xfrm>
            <a:off x="4548225" y="2644350"/>
            <a:ext cx="4359300" cy="1989300"/>
          </a:xfrm>
          <a:prstGeom prst="flowChartAlternateProcess">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800">
                <a:solidFill>
                  <a:schemeClr val="dk2"/>
                </a:solidFill>
                <a:latin typeface="Roboto"/>
                <a:ea typeface="Roboto"/>
                <a:cs typeface="Roboto"/>
                <a:sym typeface="Roboto"/>
              </a:rPr>
              <a:t>Patrones de programación</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Reutilización de datos</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Localidad de referencia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2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200"/>
                                        <p:tgtEl>
                                          <p:spTgt spid="1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200"/>
                                        <p:tgtEl>
                                          <p:spTgt spid="1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200"/>
                                        <p:tgtEl>
                                          <p:spTgt spid="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2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p:nvPr/>
        </p:nvSpPr>
        <p:spPr>
          <a:xfrm>
            <a:off x="374975" y="300225"/>
            <a:ext cx="8394084" cy="639684"/>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chemeClr val="lt1"/>
                </a:solidFill>
                <a:latin typeface="Merriweather"/>
                <a:ea typeface="Merriweather"/>
                <a:cs typeface="Merriweather"/>
                <a:sym typeface="Merriweather"/>
              </a:rPr>
              <a:t>1.3.1 General Purpose Registers</a:t>
            </a:r>
            <a:endParaRPr/>
          </a:p>
        </p:txBody>
      </p:sp>
      <p:graphicFrame>
        <p:nvGraphicFramePr>
          <p:cNvPr id="124" name="Google Shape;124;p20"/>
          <p:cNvGraphicFramePr/>
          <p:nvPr/>
        </p:nvGraphicFramePr>
        <p:xfrm>
          <a:off x="375000" y="1337650"/>
          <a:ext cx="3000000" cy="3000000"/>
        </p:xfrm>
        <a:graphic>
          <a:graphicData uri="http://schemas.openxmlformats.org/drawingml/2006/table">
            <a:tbl>
              <a:tblPr>
                <a:noFill/>
                <a:tableStyleId>{BE5985C6-542C-4191-9045-79EF3E48BC38}</a:tableStyleId>
              </a:tblPr>
              <a:tblGrid>
                <a:gridCol w="885100"/>
                <a:gridCol w="592700"/>
                <a:gridCol w="6916275"/>
              </a:tblGrid>
              <a:tr h="445750">
                <a:tc>
                  <a:txBody>
                    <a:bodyPr/>
                    <a:lstStyle/>
                    <a:p>
                      <a:pPr indent="0" lvl="0" marL="0" rtl="0" algn="l">
                        <a:spcBef>
                          <a:spcPts val="0"/>
                        </a:spcBef>
                        <a:spcAft>
                          <a:spcPts val="0"/>
                        </a:spcAft>
                        <a:buNone/>
                      </a:pPr>
                      <a:r>
                        <a:rPr b="1" lang="es"/>
                        <a:t>Nombre</a:t>
                      </a:r>
                      <a:endParaRPr b="1"/>
                    </a:p>
                  </a:txBody>
                  <a:tcPr marT="63500" marB="63500" marR="63500" marL="63500">
                    <a:solidFill>
                      <a:srgbClr val="CCCCCC"/>
                    </a:solidFill>
                  </a:tcPr>
                </a:tc>
                <a:tc>
                  <a:txBody>
                    <a:bodyPr/>
                    <a:lstStyle/>
                    <a:p>
                      <a:pPr indent="0" lvl="0" marL="0" rtl="0" algn="l">
                        <a:spcBef>
                          <a:spcPts val="0"/>
                        </a:spcBef>
                        <a:spcAft>
                          <a:spcPts val="0"/>
                        </a:spcAft>
                        <a:buNone/>
                      </a:pPr>
                      <a:r>
                        <a:rPr b="1" lang="es"/>
                        <a:t>Alias</a:t>
                      </a:r>
                      <a:endParaRPr b="1"/>
                    </a:p>
                  </a:txBody>
                  <a:tcPr marT="63500" marB="63500" marR="63500" marL="63500">
                    <a:solidFill>
                      <a:srgbClr val="CCCCCC"/>
                    </a:solidFill>
                  </a:tcPr>
                </a:tc>
                <a:tc>
                  <a:txBody>
                    <a:bodyPr/>
                    <a:lstStyle/>
                    <a:p>
                      <a:pPr indent="0" lvl="0" marL="0" rtl="0" algn="l">
                        <a:spcBef>
                          <a:spcPts val="0"/>
                        </a:spcBef>
                        <a:spcAft>
                          <a:spcPts val="0"/>
                        </a:spcAft>
                        <a:buNone/>
                      </a:pPr>
                      <a:r>
                        <a:rPr b="1" lang="es"/>
                        <a:t>Descripción</a:t>
                      </a:r>
                      <a:endParaRPr b="1"/>
                    </a:p>
                  </a:txBody>
                  <a:tcPr marT="63500" marB="63500" marR="63500" marL="63500">
                    <a:solidFill>
                      <a:srgbClr val="CCCCCC"/>
                    </a:solidFill>
                  </a:tcPr>
                </a:tc>
              </a:tr>
              <a:tr h="1226350">
                <a:tc>
                  <a:txBody>
                    <a:bodyPr/>
                    <a:lstStyle/>
                    <a:p>
                      <a:pPr indent="0" lvl="0" marL="0" rtl="0" algn="l">
                        <a:spcBef>
                          <a:spcPts val="0"/>
                        </a:spcBef>
                        <a:spcAft>
                          <a:spcPts val="0"/>
                        </a:spcAft>
                        <a:buNone/>
                      </a:pPr>
                      <a:r>
                        <a:rPr lang="es"/>
                        <a:t>r0</a:t>
                      </a:r>
                      <a:endParaRPr/>
                    </a:p>
                  </a:txBody>
                  <a:tcPr marT="63500" marB="63500" marR="63500" marL="63500"/>
                </a:tc>
                <a:tc>
                  <a:txBody>
                    <a:bodyPr/>
                    <a:lstStyle/>
                    <a:p>
                      <a:pPr indent="0" lvl="0" marL="0" rtl="0" algn="l">
                        <a:spcBef>
                          <a:spcPts val="0"/>
                        </a:spcBef>
                        <a:spcAft>
                          <a:spcPts val="0"/>
                        </a:spcAft>
                        <a:buNone/>
                      </a:pPr>
                      <a:r>
                        <a:rPr lang="es"/>
                        <a:t>rax</a:t>
                      </a:r>
                      <a:endParaRPr/>
                    </a:p>
                  </a:txBody>
                  <a:tcPr marT="63500" marB="63500" marR="63500" marL="63500"/>
                </a:tc>
                <a:tc>
                  <a:txBody>
                    <a:bodyPr/>
                    <a:lstStyle/>
                    <a:p>
                      <a:pPr indent="0" lvl="0" marL="0" rtl="0" algn="l">
                        <a:spcBef>
                          <a:spcPts val="0"/>
                        </a:spcBef>
                        <a:spcAft>
                          <a:spcPts val="0"/>
                        </a:spcAft>
                        <a:buNone/>
                      </a:pPr>
                      <a:r>
                        <a:rPr lang="es"/>
                        <a:t>Tipo de "acumulador", utilizado en instrucciones aritméticas. Por ejemplo, una instrucción div se usa para dividir dos enteros. Acepta un operando y usa rax implícitamente como el segundo. Después de ejecutar div rcx, un gran número de 128 bits de ancho, almacenado en partes en dos registros rdx y rax se divide por rcx y el resultado se almacena nuevamente en rax.</a:t>
                      </a:r>
                      <a:endParaRPr/>
                    </a:p>
                  </a:txBody>
                  <a:tcPr marT="63500" marB="63500" marR="63500" marL="63500"/>
                </a:tc>
              </a:tr>
              <a:tr h="570100">
                <a:tc>
                  <a:txBody>
                    <a:bodyPr/>
                    <a:lstStyle/>
                    <a:p>
                      <a:pPr indent="0" lvl="0" marL="0" rtl="0" algn="l">
                        <a:spcBef>
                          <a:spcPts val="0"/>
                        </a:spcBef>
                        <a:spcAft>
                          <a:spcPts val="0"/>
                        </a:spcAft>
                        <a:buNone/>
                      </a:pPr>
                      <a:r>
                        <a:rPr lang="es"/>
                        <a:t>r3</a:t>
                      </a:r>
                      <a:endParaRPr/>
                    </a:p>
                  </a:txBody>
                  <a:tcPr marT="63500" marB="63500" marR="63500" marL="63500"/>
                </a:tc>
                <a:tc>
                  <a:txBody>
                    <a:bodyPr/>
                    <a:lstStyle/>
                    <a:p>
                      <a:pPr indent="0" lvl="0" marL="0" rtl="0" algn="l">
                        <a:spcBef>
                          <a:spcPts val="0"/>
                        </a:spcBef>
                        <a:spcAft>
                          <a:spcPts val="0"/>
                        </a:spcAft>
                        <a:buNone/>
                      </a:pPr>
                      <a:r>
                        <a:rPr lang="es"/>
                        <a:t>rbx</a:t>
                      </a:r>
                      <a:endParaRPr/>
                    </a:p>
                  </a:txBody>
                  <a:tcPr marT="63500" marB="63500" marR="63500" marL="63500"/>
                </a:tc>
                <a:tc>
                  <a:txBody>
                    <a:bodyPr/>
                    <a:lstStyle/>
                    <a:p>
                      <a:pPr indent="0" lvl="0" marL="0" rtl="0" algn="l">
                        <a:spcBef>
                          <a:spcPts val="0"/>
                        </a:spcBef>
                        <a:spcAft>
                          <a:spcPts val="0"/>
                        </a:spcAft>
                        <a:buNone/>
                      </a:pPr>
                      <a:r>
                        <a:rPr lang="es"/>
                        <a:t>Base de registro. Se utilizó para el direccionamiento base en los primeros modelos de procesador.</a:t>
                      </a:r>
                      <a:endParaRPr/>
                    </a:p>
                  </a:txBody>
                  <a:tcPr marT="63500" marB="63500" marR="63500" marL="63500"/>
                </a:tc>
              </a:tr>
              <a:tr h="445750">
                <a:tc>
                  <a:txBody>
                    <a:bodyPr/>
                    <a:lstStyle/>
                    <a:p>
                      <a:pPr indent="0" lvl="0" marL="0" rtl="0" algn="l">
                        <a:spcBef>
                          <a:spcPts val="0"/>
                        </a:spcBef>
                        <a:spcAft>
                          <a:spcPts val="0"/>
                        </a:spcAft>
                        <a:buNone/>
                      </a:pPr>
                      <a:r>
                        <a:rPr lang="es"/>
                        <a:t>r1</a:t>
                      </a:r>
                      <a:endParaRPr/>
                    </a:p>
                  </a:txBody>
                  <a:tcPr marT="63500" marB="63500" marR="63500" marL="63500"/>
                </a:tc>
                <a:tc>
                  <a:txBody>
                    <a:bodyPr/>
                    <a:lstStyle/>
                    <a:p>
                      <a:pPr indent="0" lvl="0" marL="0" rtl="0" algn="l">
                        <a:spcBef>
                          <a:spcPts val="0"/>
                        </a:spcBef>
                        <a:spcAft>
                          <a:spcPts val="0"/>
                        </a:spcAft>
                        <a:buNone/>
                      </a:pPr>
                      <a:r>
                        <a:rPr lang="es"/>
                        <a:t>rcx</a:t>
                      </a:r>
                      <a:endParaRPr/>
                    </a:p>
                  </a:txBody>
                  <a:tcPr marT="63500" marB="63500" marR="63500" marL="63500"/>
                </a:tc>
                <a:tc>
                  <a:txBody>
                    <a:bodyPr/>
                    <a:lstStyle/>
                    <a:p>
                      <a:pPr indent="0" lvl="0" marL="0" rtl="0" algn="l">
                        <a:spcBef>
                          <a:spcPts val="0"/>
                        </a:spcBef>
                        <a:spcAft>
                          <a:spcPts val="0"/>
                        </a:spcAft>
                        <a:buNone/>
                      </a:pPr>
                      <a:r>
                        <a:rPr lang="es"/>
                        <a:t>Se usa para ciclos (por ejemplo, en bucle).</a:t>
                      </a:r>
                      <a:endParaRPr/>
                    </a:p>
                  </a:txBody>
                  <a:tcPr marT="63500" marB="63500" marR="63500" marL="63500"/>
                </a:tc>
              </a:tr>
              <a:tr h="445750">
                <a:tc>
                  <a:txBody>
                    <a:bodyPr/>
                    <a:lstStyle/>
                    <a:p>
                      <a:pPr indent="0" lvl="0" marL="0" rtl="0" algn="l">
                        <a:spcBef>
                          <a:spcPts val="0"/>
                        </a:spcBef>
                        <a:spcAft>
                          <a:spcPts val="0"/>
                        </a:spcAft>
                        <a:buNone/>
                      </a:pPr>
                      <a:r>
                        <a:rPr lang="es"/>
                        <a:t>r2</a:t>
                      </a:r>
                      <a:endParaRPr/>
                    </a:p>
                  </a:txBody>
                  <a:tcPr marT="63500" marB="63500" marR="63500" marL="63500"/>
                </a:tc>
                <a:tc>
                  <a:txBody>
                    <a:bodyPr/>
                    <a:lstStyle/>
                    <a:p>
                      <a:pPr indent="0" lvl="0" marL="0" rtl="0" algn="l">
                        <a:spcBef>
                          <a:spcPts val="0"/>
                        </a:spcBef>
                        <a:spcAft>
                          <a:spcPts val="0"/>
                        </a:spcAft>
                        <a:buNone/>
                      </a:pPr>
                      <a:r>
                        <a:rPr lang="es"/>
                        <a:t>rdx</a:t>
                      </a:r>
                      <a:endParaRPr/>
                    </a:p>
                  </a:txBody>
                  <a:tcPr marT="63500" marB="63500" marR="63500" marL="63500"/>
                </a:tc>
                <a:tc>
                  <a:txBody>
                    <a:bodyPr/>
                    <a:lstStyle/>
                    <a:p>
                      <a:pPr indent="0" lvl="0" marL="0" rtl="0" algn="l">
                        <a:spcBef>
                          <a:spcPts val="0"/>
                        </a:spcBef>
                        <a:spcAft>
                          <a:spcPts val="0"/>
                        </a:spcAft>
                        <a:buNone/>
                      </a:pPr>
                      <a:r>
                        <a:rPr lang="es"/>
                        <a:t>Almacena datos durante las operaciones de entrada / salida.</a:t>
                      </a:r>
                      <a:endParaRPr/>
                    </a:p>
                  </a:txBody>
                  <a:tcPr marT="63500" marB="63500" marR="63500" marL="63500"/>
                </a:tc>
              </a:tr>
              <a:tr h="570100">
                <a:tc>
                  <a:txBody>
                    <a:bodyPr/>
                    <a:lstStyle/>
                    <a:p>
                      <a:pPr indent="0" lvl="0" marL="0" rtl="0" algn="l">
                        <a:spcBef>
                          <a:spcPts val="0"/>
                        </a:spcBef>
                        <a:spcAft>
                          <a:spcPts val="0"/>
                        </a:spcAft>
                        <a:buNone/>
                      </a:pPr>
                      <a:r>
                        <a:rPr lang="es"/>
                        <a:t>r4</a:t>
                      </a:r>
                      <a:endParaRPr/>
                    </a:p>
                  </a:txBody>
                  <a:tcPr marT="63500" marB="63500" marR="63500" marL="63500"/>
                </a:tc>
                <a:tc>
                  <a:txBody>
                    <a:bodyPr/>
                    <a:lstStyle/>
                    <a:p>
                      <a:pPr indent="0" lvl="0" marL="0" rtl="0" algn="l">
                        <a:spcBef>
                          <a:spcPts val="0"/>
                        </a:spcBef>
                        <a:spcAft>
                          <a:spcPts val="0"/>
                        </a:spcAft>
                        <a:buNone/>
                      </a:pPr>
                      <a:r>
                        <a:rPr lang="es"/>
                        <a:t>rsp</a:t>
                      </a:r>
                      <a:endParaRPr/>
                    </a:p>
                  </a:txBody>
                  <a:tcPr marT="63500" marB="63500" marR="63500" marL="63500"/>
                </a:tc>
                <a:tc>
                  <a:txBody>
                    <a:bodyPr/>
                    <a:lstStyle/>
                    <a:p>
                      <a:pPr indent="0" lvl="0" marL="0" rtl="0" algn="l">
                        <a:spcBef>
                          <a:spcPts val="0"/>
                        </a:spcBef>
                        <a:spcAft>
                          <a:spcPts val="0"/>
                        </a:spcAft>
                        <a:buNone/>
                      </a:pPr>
                      <a:r>
                        <a:rPr lang="es"/>
                        <a:t>Almacena la dirección del elemento superior en la pila de hardware. Consulte la sección 1.5 "Pila de hardware".</a:t>
                      </a:r>
                      <a:endParaRPr/>
                    </a:p>
                  </a:txBody>
                  <a:tcPr marT="63500" marB="63500" marR="63500" marL="63500"/>
                </a:tc>
              </a:tr>
            </a:tbl>
          </a:graphicData>
        </a:graphic>
      </p:graphicFrame>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p:nvPr/>
        </p:nvSpPr>
        <p:spPr>
          <a:xfrm>
            <a:off x="374975" y="300225"/>
            <a:ext cx="8394084" cy="639684"/>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chemeClr val="lt1"/>
                </a:solidFill>
                <a:latin typeface="Merriweather"/>
                <a:ea typeface="Merriweather"/>
                <a:cs typeface="Merriweather"/>
                <a:sym typeface="Merriweather"/>
              </a:rPr>
              <a:t>1.3.1 General Purpose Registers</a:t>
            </a:r>
            <a:endParaRPr/>
          </a:p>
        </p:txBody>
      </p:sp>
      <p:graphicFrame>
        <p:nvGraphicFramePr>
          <p:cNvPr id="130" name="Google Shape;130;p21"/>
          <p:cNvGraphicFramePr/>
          <p:nvPr/>
        </p:nvGraphicFramePr>
        <p:xfrm>
          <a:off x="375000" y="1337650"/>
          <a:ext cx="3000000" cy="3000000"/>
        </p:xfrm>
        <a:graphic>
          <a:graphicData uri="http://schemas.openxmlformats.org/drawingml/2006/table">
            <a:tbl>
              <a:tblPr>
                <a:noFill/>
                <a:tableStyleId>{BE5985C6-542C-4191-9045-79EF3E48BC38}</a:tableStyleId>
              </a:tblPr>
              <a:tblGrid>
                <a:gridCol w="885100"/>
                <a:gridCol w="592700"/>
                <a:gridCol w="6916275"/>
              </a:tblGrid>
              <a:tr h="445750">
                <a:tc>
                  <a:txBody>
                    <a:bodyPr/>
                    <a:lstStyle/>
                    <a:p>
                      <a:pPr indent="0" lvl="0" marL="0" rtl="0" algn="l">
                        <a:spcBef>
                          <a:spcPts val="0"/>
                        </a:spcBef>
                        <a:spcAft>
                          <a:spcPts val="0"/>
                        </a:spcAft>
                        <a:buNone/>
                      </a:pPr>
                      <a:r>
                        <a:rPr b="1" lang="es"/>
                        <a:t>Nombre</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s"/>
                        <a:t>Alias</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s"/>
                        <a:t>Descripción</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r>
              <a:tr h="534450">
                <a:tc>
                  <a:txBody>
                    <a:bodyPr/>
                    <a:lstStyle/>
                    <a:p>
                      <a:pPr indent="0" lvl="0" marL="0" rtl="0" algn="l">
                        <a:spcBef>
                          <a:spcPts val="0"/>
                        </a:spcBef>
                        <a:spcAft>
                          <a:spcPts val="0"/>
                        </a:spcAft>
                        <a:buNone/>
                      </a:pPr>
                      <a:r>
                        <a:rPr lang="es"/>
                        <a:t>r5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rbp</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Base del marco de la pila. Consulte la sección 14.1.2 "Convención de llamada".</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0100">
                <a:tc>
                  <a:txBody>
                    <a:bodyPr/>
                    <a:lstStyle/>
                    <a:p>
                      <a:pPr indent="0" lvl="0" marL="0" rtl="0" algn="l">
                        <a:spcBef>
                          <a:spcPts val="0"/>
                        </a:spcBef>
                        <a:spcAft>
                          <a:spcPts val="0"/>
                        </a:spcAft>
                        <a:buNone/>
                      </a:pPr>
                      <a:r>
                        <a:rPr lang="es"/>
                        <a:t>r6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rsi</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Índice de origen en comandos de manipulación de cadenas (como movsd)</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5750">
                <a:tc>
                  <a:txBody>
                    <a:bodyPr/>
                    <a:lstStyle/>
                    <a:p>
                      <a:pPr indent="0" lvl="0" marL="0" rtl="0" algn="l">
                        <a:spcBef>
                          <a:spcPts val="0"/>
                        </a:spcBef>
                        <a:spcAft>
                          <a:spcPts val="0"/>
                        </a:spcAft>
                        <a:buNone/>
                      </a:pPr>
                      <a:r>
                        <a:rPr lang="es"/>
                        <a:t>r7</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rdi</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Índice de destino en comandos de manipulación de cadenas (como movsd)</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5750">
                <a:tc>
                  <a:txBody>
                    <a:bodyPr/>
                    <a:lstStyle/>
                    <a:p>
                      <a:pPr indent="0" lvl="0" marL="0" rtl="0" algn="l">
                        <a:spcBef>
                          <a:spcPts val="0"/>
                        </a:spcBef>
                        <a:spcAft>
                          <a:spcPts val="0"/>
                        </a:spcAft>
                        <a:buNone/>
                      </a:pPr>
                      <a:r>
                        <a:rPr lang="es"/>
                        <a:t>r8</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0100">
                <a:tc>
                  <a:txBody>
                    <a:bodyPr/>
                    <a:lstStyle/>
                    <a:p>
                      <a:pPr indent="0" lvl="0" marL="0" rtl="0" algn="l">
                        <a:spcBef>
                          <a:spcPts val="0"/>
                        </a:spcBef>
                        <a:spcAft>
                          <a:spcPts val="0"/>
                        </a:spcAft>
                        <a:buNone/>
                      </a:pPr>
                      <a:r>
                        <a:rPr lang="es"/>
                        <a:t>r9...r15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no</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Apareció más tarde. Se usa principalmente para almacenar variables temporales (pero a veces se usa implícitamente, como r10, que guarda los indicadores de la CPU cuando se ejecuta la instrucción syscall. Consulte el Capítulo 6 "Interrupciones y llamadas al sistema").</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